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eb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24"/>
  </p:notesMasterIdLst>
  <p:sldIdLst>
    <p:sldId id="257" r:id="rId5"/>
    <p:sldId id="284" r:id="rId6"/>
    <p:sldId id="482" r:id="rId7"/>
    <p:sldId id="266" r:id="rId8"/>
    <p:sldId id="273" r:id="rId9"/>
    <p:sldId id="285" r:id="rId10"/>
    <p:sldId id="491" r:id="rId11"/>
    <p:sldId id="492" r:id="rId12"/>
    <p:sldId id="278" r:id="rId13"/>
    <p:sldId id="495" r:id="rId14"/>
    <p:sldId id="496" r:id="rId15"/>
    <p:sldId id="494" r:id="rId16"/>
    <p:sldId id="493" r:id="rId17"/>
    <p:sldId id="488" r:id="rId18"/>
    <p:sldId id="286" r:id="rId19"/>
    <p:sldId id="294" r:id="rId20"/>
    <p:sldId id="295" r:id="rId21"/>
    <p:sldId id="486" r:id="rId22"/>
    <p:sldId id="272"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Montserrat" panose="00000500000000000000" pitchFamily="2" charset="0"/>
      <p:regular r:id="rId29"/>
      <p:bold r:id="rId30"/>
      <p:italic r:id="rId31"/>
      <p:boldItalic r:id="rId32"/>
    </p:embeddedFont>
    <p:embeddedFont>
      <p:font typeface="Raleway black" pitchFamily="2" charset="0"/>
      <p:bold r:id="rId33"/>
      <p:boldItalic r:id="rId34"/>
    </p:embeddedFont>
    <p:embeddedFont>
      <p:font typeface="Raleway Bold" panose="020B0604020202020204" charset="0"/>
      <p:bold r:id="rId35"/>
    </p:embeddedFont>
    <p:embeddedFont>
      <p:font typeface="Raleway light" pitchFamily="2" charset="0"/>
      <p:regular r:id="rId36"/>
      <p:italic r:id="rId37"/>
    </p:embeddedFont>
    <p:embeddedFont>
      <p:font typeface="Raleway light" pitchFamily="2" charset="0"/>
      <p:regular r:id="rId36"/>
      <p:italic r:id="rId37"/>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48" userDrawn="1">
          <p15:clr>
            <a:srgbClr val="A4A3A4"/>
          </p15:clr>
        </p15:guide>
        <p15:guide id="2" pos="5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89698" autoAdjust="0"/>
  </p:normalViewPr>
  <p:slideViewPr>
    <p:cSldViewPr snapToGrid="0">
      <p:cViewPr varScale="1">
        <p:scale>
          <a:sx n="141" d="100"/>
          <a:sy n="141" d="100"/>
        </p:scale>
        <p:origin x="792" y="126"/>
      </p:cViewPr>
      <p:guideLst>
        <p:guide orient="horz" pos="1548"/>
        <p:guide pos="5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10.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lph Breidohr" userId="7d783236-fc87-4709-9304-7b0f7f8e3a3c" providerId="ADAL" clId="{5CC687B4-26B9-4AEB-96E2-C2EB8E308E07}"/>
    <pc:docChg chg="modSld sldOrd">
      <pc:chgData name="Ralph Breidohr" userId="7d783236-fc87-4709-9304-7b0f7f8e3a3c" providerId="ADAL" clId="{5CC687B4-26B9-4AEB-96E2-C2EB8E308E07}" dt="2021-10-26T13:42:43.043" v="16" actId="729"/>
      <pc:docMkLst>
        <pc:docMk/>
      </pc:docMkLst>
      <pc:sldChg chg="modSp mod">
        <pc:chgData name="Ralph Breidohr" userId="7d783236-fc87-4709-9304-7b0f7f8e3a3c" providerId="ADAL" clId="{5CC687B4-26B9-4AEB-96E2-C2EB8E308E07}" dt="2021-10-25T15:49:40.634" v="1" actId="20577"/>
        <pc:sldMkLst>
          <pc:docMk/>
          <pc:sldMk cId="2835416270" sldId="266"/>
        </pc:sldMkLst>
        <pc:spChg chg="mod">
          <ac:chgData name="Ralph Breidohr" userId="7d783236-fc87-4709-9304-7b0f7f8e3a3c" providerId="ADAL" clId="{5CC687B4-26B9-4AEB-96E2-C2EB8E308E07}" dt="2021-10-25T15:49:40.634" v="1" actId="20577"/>
          <ac:spMkLst>
            <pc:docMk/>
            <pc:sldMk cId="2835416270" sldId="266"/>
            <ac:spMk id="25" creationId="{00000000-0000-0000-0000-000000000000}"/>
          </ac:spMkLst>
        </pc:spChg>
      </pc:sldChg>
      <pc:sldChg chg="ord">
        <pc:chgData name="Ralph Breidohr" userId="7d783236-fc87-4709-9304-7b0f7f8e3a3c" providerId="ADAL" clId="{5CC687B4-26B9-4AEB-96E2-C2EB8E308E07}" dt="2021-10-26T12:31:40.233" v="15"/>
        <pc:sldMkLst>
          <pc:docMk/>
          <pc:sldMk cId="3571519881" sldId="278"/>
        </pc:sldMkLst>
      </pc:sldChg>
      <pc:sldChg chg="modSp mod">
        <pc:chgData name="Ralph Breidohr" userId="7d783236-fc87-4709-9304-7b0f7f8e3a3c" providerId="ADAL" clId="{5CC687B4-26B9-4AEB-96E2-C2EB8E308E07}" dt="2021-10-25T15:49:46.686" v="3" actId="20577"/>
        <pc:sldMkLst>
          <pc:docMk/>
          <pc:sldMk cId="3878349630" sldId="285"/>
        </pc:sldMkLst>
        <pc:spChg chg="mod">
          <ac:chgData name="Ralph Breidohr" userId="7d783236-fc87-4709-9304-7b0f7f8e3a3c" providerId="ADAL" clId="{5CC687B4-26B9-4AEB-96E2-C2EB8E308E07}" dt="2021-10-25T15:49:46.686" v="3" actId="20577"/>
          <ac:spMkLst>
            <pc:docMk/>
            <pc:sldMk cId="3878349630" sldId="285"/>
            <ac:spMk id="25" creationId="{00000000-0000-0000-0000-000000000000}"/>
          </ac:spMkLst>
        </pc:spChg>
      </pc:sldChg>
      <pc:sldChg chg="modSp mod">
        <pc:chgData name="Ralph Breidohr" userId="7d783236-fc87-4709-9304-7b0f7f8e3a3c" providerId="ADAL" clId="{5CC687B4-26B9-4AEB-96E2-C2EB8E308E07}" dt="2021-10-25T15:49:54.654" v="5" actId="20577"/>
        <pc:sldMkLst>
          <pc:docMk/>
          <pc:sldMk cId="4163388041" sldId="286"/>
        </pc:sldMkLst>
        <pc:spChg chg="mod">
          <ac:chgData name="Ralph Breidohr" userId="7d783236-fc87-4709-9304-7b0f7f8e3a3c" providerId="ADAL" clId="{5CC687B4-26B9-4AEB-96E2-C2EB8E308E07}" dt="2021-10-25T15:49:54.654" v="5" actId="20577"/>
          <ac:spMkLst>
            <pc:docMk/>
            <pc:sldMk cId="4163388041" sldId="286"/>
            <ac:spMk id="25" creationId="{00000000-0000-0000-0000-000000000000}"/>
          </ac:spMkLst>
        </pc:spChg>
      </pc:sldChg>
      <pc:sldChg chg="modSp mod">
        <pc:chgData name="Ralph Breidohr" userId="7d783236-fc87-4709-9304-7b0f7f8e3a3c" providerId="ADAL" clId="{5CC687B4-26B9-4AEB-96E2-C2EB8E308E07}" dt="2021-10-26T12:31:10.046" v="11" actId="20577"/>
        <pc:sldMkLst>
          <pc:docMk/>
          <pc:sldMk cId="2691222702" sldId="492"/>
        </pc:sldMkLst>
        <pc:spChg chg="mod">
          <ac:chgData name="Ralph Breidohr" userId="7d783236-fc87-4709-9304-7b0f7f8e3a3c" providerId="ADAL" clId="{5CC687B4-26B9-4AEB-96E2-C2EB8E308E07}" dt="2021-10-26T12:31:10.046" v="11" actId="20577"/>
          <ac:spMkLst>
            <pc:docMk/>
            <pc:sldMk cId="2691222702" sldId="492"/>
            <ac:spMk id="2" creationId="{00000000-0000-0000-0000-000000000000}"/>
          </ac:spMkLst>
        </pc:spChg>
      </pc:sldChg>
      <pc:sldChg chg="mod modShow">
        <pc:chgData name="Ralph Breidohr" userId="7d783236-fc87-4709-9304-7b0f7f8e3a3c" providerId="ADAL" clId="{5CC687B4-26B9-4AEB-96E2-C2EB8E308E07}" dt="2021-10-26T13:42:43.043" v="16" actId="729"/>
        <pc:sldMkLst>
          <pc:docMk/>
          <pc:sldMk cId="4038091354" sldId="4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03252-F217-4051-BFAD-761CB71FE804}" type="datetimeFigureOut">
              <a:rPr lang="ru-RU" smtClean="0"/>
              <a:t>26.10.2021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D252D-6957-4D2B-B5FD-83C4EB533DF9}" type="slidenum">
              <a:rPr lang="ru-RU" smtClean="0"/>
              <a:t>‹Nr.›</a:t>
            </a:fld>
            <a:endParaRPr lang="ru-RU"/>
          </a:p>
        </p:txBody>
      </p:sp>
    </p:spTree>
    <p:extLst>
      <p:ext uri="{BB962C8B-B14F-4D97-AF65-F5344CB8AC3E}">
        <p14:creationId xmlns:p14="http://schemas.microsoft.com/office/powerpoint/2010/main" val="239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GB" dirty="0"/>
              <a:t>StarWind Backup Appliance is designed as a turnkey solution to easily fit into your existing backup infrastructure or build/replace the existing one. It’s main building block is the fast </a:t>
            </a:r>
            <a:r>
              <a:rPr lang="en-GB" dirty="0" err="1"/>
              <a:t>NVMe</a:t>
            </a:r>
            <a:r>
              <a:rPr lang="en-GB" dirty="0"/>
              <a:t> storage that stays behind the fast backups and restores. The appliance comes completely prebuilt so you just need to connect it to your environment and start performing the backup jobs. </a:t>
            </a:r>
          </a:p>
          <a:p>
            <a:endParaRPr lang="en-GB" dirty="0"/>
          </a:p>
          <a:p>
            <a:r>
              <a:rPr lang="en-GB" dirty="0"/>
              <a:t>The Backup </a:t>
            </a:r>
            <a:r>
              <a:rPr lang="en-GB" dirty="0" err="1"/>
              <a:t>Appliacne</a:t>
            </a:r>
            <a:r>
              <a:rPr lang="en-GB" dirty="0"/>
              <a:t> has two models – 30 and 60TB but the storage size can be tuned as to your specific requirements. </a:t>
            </a:r>
          </a:p>
          <a:p>
            <a:endParaRPr lang="en-GB" dirty="0"/>
          </a:p>
          <a:p>
            <a:r>
              <a:rPr lang="en-GB" dirty="0"/>
              <a:t>Of course, it also come with StarWind Premium Proactive Support that monitors the Appliance 24/7/365 and makes sure the backups are running smoothly. </a:t>
            </a:r>
          </a:p>
          <a:p>
            <a:endParaRPr lang="en-GB" dirty="0"/>
          </a:p>
          <a:p>
            <a:r>
              <a:rPr lang="en-GB" dirty="0"/>
              <a:t>So what you get is first of all extremely fast backups and restores (basically, strict RTO and RPO requirements are no longer something that is hard to meet) so you can be sure to get your data back fast in the worst case scenarios. </a:t>
            </a:r>
          </a:p>
          <a:p>
            <a:endParaRPr lang="en-GB" dirty="0"/>
          </a:p>
          <a:p>
            <a:r>
              <a:rPr lang="en-GB" dirty="0"/>
              <a:t>Since we use </a:t>
            </a:r>
            <a:r>
              <a:rPr lang="en-GB" dirty="0" err="1"/>
              <a:t>NVMe</a:t>
            </a:r>
            <a:r>
              <a:rPr lang="en-GB" dirty="0"/>
              <a:t> storage, the backups no longer take long time as it was with HDDs so you don’t need to plan for backup windows and waste your production resources that remained idle during backups – you can now use it to work for your business. </a:t>
            </a:r>
          </a:p>
          <a:p>
            <a:endParaRPr lang="en-GB" dirty="0"/>
          </a:p>
          <a:p>
            <a:r>
              <a:rPr lang="en-GB" dirty="0"/>
              <a:t>Now, let’s actually take a look at the architecture. </a:t>
            </a:r>
            <a:endParaRPr lang="ru-UA" dirty="0"/>
          </a:p>
          <a:p>
            <a:endParaRPr lang="ru-UA" dirty="0"/>
          </a:p>
        </p:txBody>
      </p:sp>
      <p:sp>
        <p:nvSpPr>
          <p:cNvPr id="4" name="Номер слайда 3"/>
          <p:cNvSpPr>
            <a:spLocks noGrp="1"/>
          </p:cNvSpPr>
          <p:nvPr>
            <p:ph type="sldNum" sz="quarter" idx="5"/>
          </p:nvPr>
        </p:nvSpPr>
        <p:spPr/>
        <p:txBody>
          <a:bodyPr/>
          <a:lstStyle/>
          <a:p>
            <a:fld id="{60DD252D-6957-4D2B-B5FD-83C4EB533DF9}" type="slidenum">
              <a:rPr lang="ru-RU" smtClean="0"/>
              <a:t>7</a:t>
            </a:fld>
            <a:endParaRPr lang="ru-RU"/>
          </a:p>
        </p:txBody>
      </p:sp>
    </p:spTree>
    <p:extLst>
      <p:ext uri="{BB962C8B-B14F-4D97-AF65-F5344CB8AC3E}">
        <p14:creationId xmlns:p14="http://schemas.microsoft.com/office/powerpoint/2010/main" val="821056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60DD252D-6957-4D2B-B5FD-83C4EB533DF9}" type="slidenum">
              <a:rPr lang="ru-RU" smtClean="0"/>
              <a:t>9</a:t>
            </a:fld>
            <a:endParaRPr lang="ru-RU"/>
          </a:p>
        </p:txBody>
      </p:sp>
    </p:spTree>
    <p:extLst>
      <p:ext uri="{BB962C8B-B14F-4D97-AF65-F5344CB8AC3E}">
        <p14:creationId xmlns:p14="http://schemas.microsoft.com/office/powerpoint/2010/main" val="2854721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GB" dirty="0"/>
              <a:t>StarWind Backup Appliance is designed as a turnkey solution to easily fit into your existing backup infrastructure or build/replace the existing one. It’s main building block is the fast </a:t>
            </a:r>
            <a:r>
              <a:rPr lang="en-GB" dirty="0" err="1"/>
              <a:t>NVMe</a:t>
            </a:r>
            <a:r>
              <a:rPr lang="en-GB" dirty="0"/>
              <a:t> storage that stays behind the fast backups and restores. The appliance comes completely prebuilt so you just need to connect it to your environment and start performing the backup jobs. </a:t>
            </a:r>
          </a:p>
          <a:p>
            <a:endParaRPr lang="en-GB" dirty="0"/>
          </a:p>
          <a:p>
            <a:r>
              <a:rPr lang="en-GB" dirty="0"/>
              <a:t>The Backup </a:t>
            </a:r>
            <a:r>
              <a:rPr lang="en-GB" dirty="0" err="1"/>
              <a:t>Appliacne</a:t>
            </a:r>
            <a:r>
              <a:rPr lang="en-GB" dirty="0"/>
              <a:t> has two models – 30 and 60TB but the storage size can be tuned as to your specific requirements. </a:t>
            </a:r>
          </a:p>
          <a:p>
            <a:endParaRPr lang="en-GB" dirty="0"/>
          </a:p>
          <a:p>
            <a:r>
              <a:rPr lang="en-GB" dirty="0"/>
              <a:t>Of course, it also come with StarWind Premium Proactive Support that monitors the Appliance 24/7/365 and makes sure the backups are running smoothly. </a:t>
            </a:r>
          </a:p>
          <a:p>
            <a:endParaRPr lang="en-GB" dirty="0"/>
          </a:p>
          <a:p>
            <a:r>
              <a:rPr lang="en-GB" dirty="0"/>
              <a:t>So what you get is first of all extremely fast backups and restores (basically, strict RTO and RPO requirements are no longer something that is hard to meet) so you can be sure to get your data back fast in the worst case scenarios. </a:t>
            </a:r>
          </a:p>
          <a:p>
            <a:endParaRPr lang="en-GB" dirty="0"/>
          </a:p>
          <a:p>
            <a:r>
              <a:rPr lang="en-GB" dirty="0"/>
              <a:t>Since we use </a:t>
            </a:r>
            <a:r>
              <a:rPr lang="en-GB" dirty="0" err="1"/>
              <a:t>NVMe</a:t>
            </a:r>
            <a:r>
              <a:rPr lang="en-GB" dirty="0"/>
              <a:t> storage, the backups no longer take long time as it was with HDDs so you don’t need to plan for backup windows and waste your production resources that remained idle during backups – you can now use it to work for your business. </a:t>
            </a:r>
          </a:p>
          <a:p>
            <a:endParaRPr lang="en-GB" dirty="0"/>
          </a:p>
          <a:p>
            <a:r>
              <a:rPr lang="en-GB" dirty="0"/>
              <a:t>Now, let’s actually take a look at the architecture. </a:t>
            </a:r>
            <a:endParaRPr lang="ru-UA" dirty="0"/>
          </a:p>
          <a:p>
            <a:endParaRPr lang="ru-UA" dirty="0"/>
          </a:p>
        </p:txBody>
      </p:sp>
      <p:sp>
        <p:nvSpPr>
          <p:cNvPr id="4" name="Номер слайда 3"/>
          <p:cNvSpPr>
            <a:spLocks noGrp="1"/>
          </p:cNvSpPr>
          <p:nvPr>
            <p:ph type="sldNum" sz="quarter" idx="5"/>
          </p:nvPr>
        </p:nvSpPr>
        <p:spPr/>
        <p:txBody>
          <a:bodyPr/>
          <a:lstStyle/>
          <a:p>
            <a:fld id="{60DD252D-6957-4D2B-B5FD-83C4EB533DF9}" type="slidenum">
              <a:rPr lang="ru-RU" smtClean="0"/>
              <a:t>10</a:t>
            </a:fld>
            <a:endParaRPr lang="ru-RU"/>
          </a:p>
        </p:txBody>
      </p:sp>
    </p:spTree>
    <p:extLst>
      <p:ext uri="{BB962C8B-B14F-4D97-AF65-F5344CB8AC3E}">
        <p14:creationId xmlns:p14="http://schemas.microsoft.com/office/powerpoint/2010/main" val="2196320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GB" dirty="0"/>
              <a:t>StarWind Backup Appliance is designed as a turnkey solution to easily fit into your existing backup infrastructure or build/replace the existing one. It’s main building block is the fast </a:t>
            </a:r>
            <a:r>
              <a:rPr lang="en-GB" dirty="0" err="1"/>
              <a:t>NVMe</a:t>
            </a:r>
            <a:r>
              <a:rPr lang="en-GB" dirty="0"/>
              <a:t> storage that stays behind the fast backups and restores. The appliance comes completely prebuilt so you just need to connect it to your environment and start performing the backup jobs. </a:t>
            </a:r>
          </a:p>
          <a:p>
            <a:endParaRPr lang="en-GB" dirty="0"/>
          </a:p>
          <a:p>
            <a:r>
              <a:rPr lang="en-GB" dirty="0"/>
              <a:t>The Backup </a:t>
            </a:r>
            <a:r>
              <a:rPr lang="en-GB" dirty="0" err="1"/>
              <a:t>Appliacne</a:t>
            </a:r>
            <a:r>
              <a:rPr lang="en-GB" dirty="0"/>
              <a:t> has two models – 30 and 60TB but the storage size can be tuned as to your specific requirements. </a:t>
            </a:r>
          </a:p>
          <a:p>
            <a:endParaRPr lang="en-GB" dirty="0"/>
          </a:p>
          <a:p>
            <a:r>
              <a:rPr lang="en-GB" dirty="0"/>
              <a:t>Of course, it also come with StarWind Premium Proactive Support that monitors the Appliance 24/7/365 and makes sure the backups are running smoothly. </a:t>
            </a:r>
          </a:p>
          <a:p>
            <a:endParaRPr lang="en-GB" dirty="0"/>
          </a:p>
          <a:p>
            <a:r>
              <a:rPr lang="en-GB" dirty="0"/>
              <a:t>So what you get is first of all extremely fast backups and restores (basically, strict RTO and RPO requirements are no longer something that is hard to meet) so you can be sure to get your data back fast in the worst case scenarios. </a:t>
            </a:r>
          </a:p>
          <a:p>
            <a:endParaRPr lang="en-GB" dirty="0"/>
          </a:p>
          <a:p>
            <a:r>
              <a:rPr lang="en-GB" dirty="0"/>
              <a:t>Since we use </a:t>
            </a:r>
            <a:r>
              <a:rPr lang="en-GB" dirty="0" err="1"/>
              <a:t>NVMe</a:t>
            </a:r>
            <a:r>
              <a:rPr lang="en-GB" dirty="0"/>
              <a:t> storage, the backups no longer take long time as it was with HDDs so you don’t need to plan for backup windows and waste your production resources that remained idle during backups – you can now use it to work for your business. </a:t>
            </a:r>
          </a:p>
          <a:p>
            <a:endParaRPr lang="en-GB" dirty="0"/>
          </a:p>
          <a:p>
            <a:r>
              <a:rPr lang="en-GB" dirty="0"/>
              <a:t>Now, let’s actually take a look at the architecture. </a:t>
            </a:r>
            <a:endParaRPr lang="ru-UA" dirty="0"/>
          </a:p>
          <a:p>
            <a:endParaRPr lang="ru-UA" dirty="0"/>
          </a:p>
        </p:txBody>
      </p:sp>
      <p:sp>
        <p:nvSpPr>
          <p:cNvPr id="4" name="Номер слайда 3"/>
          <p:cNvSpPr>
            <a:spLocks noGrp="1"/>
          </p:cNvSpPr>
          <p:nvPr>
            <p:ph type="sldNum" sz="quarter" idx="5"/>
          </p:nvPr>
        </p:nvSpPr>
        <p:spPr/>
        <p:txBody>
          <a:bodyPr/>
          <a:lstStyle/>
          <a:p>
            <a:fld id="{60DD252D-6957-4D2B-B5FD-83C4EB533DF9}" type="slidenum">
              <a:rPr lang="ru-RU" smtClean="0"/>
              <a:t>11</a:t>
            </a:fld>
            <a:endParaRPr lang="ru-RU"/>
          </a:p>
        </p:txBody>
      </p:sp>
    </p:spTree>
    <p:extLst>
      <p:ext uri="{BB962C8B-B14F-4D97-AF65-F5344CB8AC3E}">
        <p14:creationId xmlns:p14="http://schemas.microsoft.com/office/powerpoint/2010/main" val="3061122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rtl="0" fontAlgn="base"/>
            <a:r>
              <a:rPr lang="en-US" sz="1200" b="0" i="0" u="none" strike="noStrike" dirty="0">
                <a:solidFill>
                  <a:srgbClr val="000000"/>
                </a:solidFill>
                <a:effectLst/>
                <a:latin typeface="Calibri" panose="020F0502020204030204" pitchFamily="34" charset="0"/>
              </a:rPr>
              <a:t>Great! With all that taken into account, I’d like to mention that all of our appliances are able of providing a wide array of options with </a:t>
            </a:r>
            <a:r>
              <a:rPr lang="en-US" sz="1200" b="1" i="0" u="none" strike="noStrike" dirty="0">
                <a:solidFill>
                  <a:srgbClr val="000000"/>
                </a:solidFill>
                <a:effectLst/>
                <a:latin typeface="Calibri" panose="020F0502020204030204" pitchFamily="34" charset="0"/>
              </a:rPr>
              <a:t>different redundancy levels, compute power and storage capacities</a:t>
            </a:r>
            <a:r>
              <a:rPr lang="en-US" sz="1200" b="0" i="0" u="none" strike="noStrike" dirty="0">
                <a:solidFill>
                  <a:srgbClr val="000000"/>
                </a:solidFill>
                <a:effectLst/>
                <a:latin typeface="Calibri" panose="020F0502020204030204" pitchFamily="34" charset="0"/>
              </a:rPr>
              <a:t>. </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Since our main goal is to provide an </a:t>
            </a:r>
            <a:r>
              <a:rPr lang="en-US" sz="1200" b="1" i="0" u="none" strike="noStrike" dirty="0">
                <a:solidFill>
                  <a:srgbClr val="000000"/>
                </a:solidFill>
                <a:effectLst/>
                <a:latin typeface="Calibri" panose="020F0502020204030204" pitchFamily="34" charset="0"/>
              </a:rPr>
              <a:t>extremely flexible, feature rich, turn-key solution </a:t>
            </a:r>
            <a:r>
              <a:rPr lang="en-US" sz="1200" b="0" i="0" u="none" strike="noStrike" dirty="0">
                <a:solidFill>
                  <a:srgbClr val="000000"/>
                </a:solidFill>
                <a:effectLst/>
                <a:latin typeface="Calibri" panose="020F0502020204030204" pitchFamily="34" charset="0"/>
              </a:rPr>
              <a:t>that can meet any company’s needs, we continuously </a:t>
            </a:r>
            <a:r>
              <a:rPr lang="en-US" sz="1200" b="1" i="0" u="none" strike="noStrike" dirty="0">
                <a:solidFill>
                  <a:srgbClr val="000000"/>
                </a:solidFill>
                <a:effectLst/>
                <a:latin typeface="Calibri" panose="020F0502020204030204" pitchFamily="34" charset="0"/>
              </a:rPr>
              <a:t>update our product line</a:t>
            </a:r>
            <a:r>
              <a:rPr lang="en-US" sz="1200" b="0" i="0" u="none" strike="noStrike" dirty="0">
                <a:solidFill>
                  <a:srgbClr val="000000"/>
                </a:solidFill>
                <a:effectLst/>
                <a:latin typeface="Calibri" panose="020F0502020204030204" pitchFamily="34" charset="0"/>
              </a:rPr>
              <a:t>, and in the process, pinpoint the sweet spot between</a:t>
            </a:r>
            <a:r>
              <a:rPr lang="en-US" sz="1200" b="1" i="0" u="none" strike="noStrike" dirty="0">
                <a:solidFill>
                  <a:srgbClr val="000000"/>
                </a:solidFill>
                <a:effectLst/>
                <a:latin typeface="Calibri" panose="020F0502020204030204" pitchFamily="34" charset="0"/>
              </a:rPr>
              <a:t> storage efficiency and performance.</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In result, we’ve created </a:t>
            </a:r>
            <a:r>
              <a:rPr lang="en-US" sz="1200" b="1" i="0" u="none" strike="noStrike" dirty="0">
                <a:solidFill>
                  <a:srgbClr val="000000"/>
                </a:solidFill>
                <a:effectLst/>
                <a:latin typeface="Calibri" panose="020F0502020204030204" pitchFamily="34" charset="0"/>
              </a:rPr>
              <a:t>a simplistic and at the same time cost-efficient solution</a:t>
            </a:r>
            <a:r>
              <a:rPr lang="en-US" sz="1200" b="0" i="0" u="none" strike="noStrike" dirty="0">
                <a:solidFill>
                  <a:srgbClr val="000000"/>
                </a:solidFill>
                <a:effectLst/>
                <a:latin typeface="Calibri" panose="020F0502020204030204" pitchFamily="34" charset="0"/>
              </a:rPr>
              <a:t>, which is achieved with the right combination of </a:t>
            </a:r>
            <a:r>
              <a:rPr lang="en-US" sz="1200" b="1" i="0" u="none" strike="noStrike" dirty="0">
                <a:solidFill>
                  <a:srgbClr val="000000"/>
                </a:solidFill>
                <a:effectLst/>
                <a:latin typeface="Calibri" panose="020F0502020204030204" pitchFamily="34" charset="0"/>
              </a:rPr>
              <a:t>proprietary storage technologies, low hardware footprint and flexibility</a:t>
            </a:r>
            <a:r>
              <a:rPr lang="en-US" sz="1200" b="0" i="0" u="none" strike="noStrike" dirty="0">
                <a:solidFill>
                  <a:srgbClr val="000000"/>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The </a:t>
            </a:r>
            <a:r>
              <a:rPr lang="en-US" sz="1200" b="1" i="0" u="none" strike="noStrike" dirty="0" err="1">
                <a:solidFill>
                  <a:srgbClr val="000000"/>
                </a:solidFill>
                <a:effectLst/>
                <a:latin typeface="Calibri" panose="020F0502020204030204" pitchFamily="34" charset="0"/>
              </a:rPr>
              <a:t>StarWind</a:t>
            </a:r>
            <a:r>
              <a:rPr lang="en-US" sz="1200" b="1" i="0" u="none" strike="noStrike" dirty="0">
                <a:solidFill>
                  <a:srgbClr val="000000"/>
                </a:solidFill>
                <a:effectLst/>
                <a:latin typeface="Calibri" panose="020F0502020204030204" pitchFamily="34" charset="0"/>
              </a:rPr>
              <a:t> HCA</a:t>
            </a:r>
            <a:r>
              <a:rPr lang="en-US" sz="1200" b="0" i="0" u="none" strike="noStrike" dirty="0">
                <a:solidFill>
                  <a:srgbClr val="000000"/>
                </a:solidFill>
                <a:effectLst/>
                <a:latin typeface="Calibri" panose="020F0502020204030204" pitchFamily="34" charset="0"/>
              </a:rPr>
              <a:t>, is delivered as a turnkey solution that easily integrates within your existing virtualized, non-virtualized infrastructures or if necessary – is able of replacing it completely!</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Our flexibility will allow you to configure a solution that will be tailored </a:t>
            </a:r>
            <a:r>
              <a:rPr lang="en-US" sz="1200" b="1" i="0" u="none" strike="noStrike" dirty="0">
                <a:solidFill>
                  <a:srgbClr val="000000"/>
                </a:solidFill>
                <a:effectLst/>
                <a:latin typeface="Calibri" panose="020F0502020204030204" pitchFamily="34" charset="0"/>
              </a:rPr>
              <a:t>specifically towards your individual requirements</a:t>
            </a:r>
            <a:r>
              <a:rPr lang="en-US" sz="1200" b="0" i="0" u="none" strike="noStrike" dirty="0">
                <a:solidFill>
                  <a:srgbClr val="000000"/>
                </a:solidFill>
                <a:effectLst/>
                <a:latin typeface="Calibri" panose="020F0502020204030204" pitchFamily="34" charset="0"/>
              </a:rPr>
              <a:t>, instead of confining you to a model that could be either </a:t>
            </a:r>
            <a:r>
              <a:rPr lang="en-US" sz="1200" b="1" i="0" u="none" strike="noStrike" dirty="0">
                <a:solidFill>
                  <a:srgbClr val="000000"/>
                </a:solidFill>
                <a:effectLst/>
                <a:latin typeface="Calibri" panose="020F0502020204030204" pitchFamily="34" charset="0"/>
              </a:rPr>
              <a:t>out of budget, overkill or simply not technologically sufficient</a:t>
            </a:r>
            <a:r>
              <a:rPr lang="en-US" sz="1200" b="0" i="0" u="none" strike="noStrike" dirty="0">
                <a:solidFill>
                  <a:srgbClr val="000000"/>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A perfect example would be the current </a:t>
            </a:r>
            <a:r>
              <a:rPr lang="en-US" sz="1200" b="1" i="0" u="none" strike="noStrike" dirty="0">
                <a:solidFill>
                  <a:srgbClr val="000000"/>
                </a:solidFill>
                <a:effectLst/>
                <a:latin typeface="Calibri" panose="020F0502020204030204" pitchFamily="34" charset="0"/>
              </a:rPr>
              <a:t>cost of an All-Flash solution</a:t>
            </a:r>
            <a:r>
              <a:rPr lang="en-US" sz="1200" b="0" i="0" u="none" strike="noStrike" dirty="0">
                <a:solidFill>
                  <a:srgbClr val="000000"/>
                </a:solidFill>
                <a:effectLst/>
                <a:latin typeface="Calibri" panose="020F0502020204030204" pitchFamily="34" charset="0"/>
              </a:rPr>
              <a:t>. From the early days of SSD's we </a:t>
            </a:r>
            <a:r>
              <a:rPr lang="en-US" sz="1200" b="1" i="0" u="none" strike="noStrike" dirty="0">
                <a:solidFill>
                  <a:srgbClr val="000000"/>
                </a:solidFill>
                <a:effectLst/>
                <a:latin typeface="Calibri" panose="020F0502020204030204" pitchFamily="34" charset="0"/>
              </a:rPr>
              <a:t>balanced cost and redundancy </a:t>
            </a:r>
            <a:r>
              <a:rPr lang="en-US" sz="1200" b="0" i="0" u="none" strike="noStrike" dirty="0">
                <a:solidFill>
                  <a:srgbClr val="000000"/>
                </a:solidFill>
                <a:effectLst/>
                <a:latin typeface="Calibri" panose="020F0502020204030204" pitchFamily="34" charset="0"/>
              </a:rPr>
              <a:t>with RAID5 instead of a RAID10 deployments. Now, our latest HCA model line include different SSD types - looks like times have changed.</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We've had a numerous amount of clients that were shocked by the price of their solution. Don’t get me wrong … they were shocked in a good way!</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None the less, due to our philosophy, we still offer solutions that would be a</a:t>
            </a:r>
            <a:r>
              <a:rPr lang="en-US" sz="1200" b="1" i="0" u="none" strike="noStrike" dirty="0">
                <a:solidFill>
                  <a:srgbClr val="000000"/>
                </a:solidFill>
                <a:effectLst/>
                <a:latin typeface="Calibri" panose="020F0502020204030204" pitchFamily="34" charset="0"/>
              </a:rPr>
              <a:t> best fit for any demand</a:t>
            </a:r>
            <a:r>
              <a:rPr lang="en-US" sz="1200" b="0" i="0" u="none" strike="noStrike" dirty="0">
                <a:solidFill>
                  <a:srgbClr val="000000"/>
                </a:solidFill>
                <a:effectLst/>
                <a:latin typeface="Calibri" panose="020F0502020204030204" pitchFamily="34" charset="0"/>
              </a:rPr>
              <a:t>. </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By the way…  our model line is based on 2 types of solutions: </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200" b="1" i="0" u="none" strike="noStrike" dirty="0">
                <a:solidFill>
                  <a:srgbClr val="000000"/>
                </a:solidFill>
                <a:effectLst/>
                <a:latin typeface="Calibri" panose="020F0502020204030204" pitchFamily="34" charset="0"/>
              </a:rPr>
              <a:t>Value Flash</a:t>
            </a:r>
            <a:r>
              <a:rPr lang="en-US" sz="1200" b="0" i="0" u="none" strike="noStrike" dirty="0">
                <a:solidFill>
                  <a:srgbClr val="000000"/>
                </a:solidFill>
                <a:effectLst/>
                <a:latin typeface="Calibri" panose="020F0502020204030204" pitchFamily="34" charset="0"/>
              </a:rPr>
              <a:t>, which is an all-flash solution with Read Intensive SSDs. The ones that allow us to conquer with the spindle drives costs.</a:t>
            </a:r>
            <a:endParaRPr lang="en-US" sz="12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200" b="1" i="0" u="none" strike="noStrike" dirty="0">
                <a:solidFill>
                  <a:srgbClr val="000000"/>
                </a:solidFill>
                <a:effectLst/>
                <a:latin typeface="Calibri" panose="020F0502020204030204" pitchFamily="34" charset="0"/>
              </a:rPr>
              <a:t>Performance Flash</a:t>
            </a:r>
            <a:r>
              <a:rPr lang="en-US" sz="1200" b="0" i="0" u="none" strike="noStrike" dirty="0">
                <a:solidFill>
                  <a:srgbClr val="000000"/>
                </a:solidFill>
                <a:effectLst/>
                <a:latin typeface="Calibri" panose="020F0502020204030204" pitchFamily="34" charset="0"/>
              </a:rPr>
              <a:t>, which is a truly high performing all-flash solution and is ready to, literally, “send” all those performance-hungry applications of yours into IOPS space</a:t>
            </a:r>
            <a:endParaRPr lang="en-US" sz="1200" b="0" i="0" dirty="0">
              <a:solidFill>
                <a:srgbClr val="444444"/>
              </a:solidFill>
              <a:effectLst/>
              <a:latin typeface="Arial" panose="020B060402020202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1" i="0" u="none" strike="noStrike" dirty="0">
                <a:solidFill>
                  <a:srgbClr val="000000"/>
                </a:solidFill>
                <a:effectLst/>
                <a:latin typeface="Calibri" panose="020F0502020204030204" pitchFamily="34" charset="0"/>
              </a:rPr>
              <a:t>And just in case you are wondering, </a:t>
            </a:r>
            <a:r>
              <a:rPr lang="en-US" sz="1200" b="0" i="0" u="none" strike="noStrike" dirty="0">
                <a:solidFill>
                  <a:srgbClr val="000000"/>
                </a:solidFill>
                <a:effectLst/>
                <a:latin typeface="Calibri" panose="020F0502020204030204" pitchFamily="34" charset="0"/>
              </a:rPr>
              <a:t>the amount of usable storage in our pre-configured standard appliances ranges from 2.8 to 37.6TB.</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The support of our solution is based on a </a:t>
            </a:r>
            <a:r>
              <a:rPr lang="en-US" sz="1200" b="1" i="0" u="none" strike="noStrike" dirty="0">
                <a:solidFill>
                  <a:srgbClr val="000000"/>
                </a:solidFill>
                <a:effectLst/>
                <a:latin typeface="Calibri" panose="020F0502020204030204" pitchFamily="34" charset="0"/>
              </a:rPr>
              <a:t>single support umbrella</a:t>
            </a:r>
            <a:r>
              <a:rPr lang="en-US" sz="1200" b="0" i="0" u="none" strike="noStrike" dirty="0">
                <a:solidFill>
                  <a:srgbClr val="000000"/>
                </a:solidFill>
                <a:effectLst/>
                <a:latin typeface="Calibri" panose="020F0502020204030204" pitchFamily="34" charset="0"/>
              </a:rPr>
              <a:t> for all of its components. So in any case of encountering any issues with the cluster, you would just need to </a:t>
            </a:r>
            <a:r>
              <a:rPr lang="en-US" sz="1200" b="1" i="0" u="none" strike="noStrike" dirty="0">
                <a:solidFill>
                  <a:srgbClr val="000000"/>
                </a:solidFill>
                <a:effectLst/>
                <a:latin typeface="Calibri" panose="020F0502020204030204" pitchFamily="34" charset="0"/>
              </a:rPr>
              <a:t>answer a single phone call </a:t>
            </a:r>
            <a:r>
              <a:rPr lang="en-US" sz="1200" b="0" i="0" u="none" strike="noStrike" dirty="0">
                <a:solidFill>
                  <a:srgbClr val="000000"/>
                </a:solidFill>
                <a:effectLst/>
                <a:latin typeface="Calibri" panose="020F0502020204030204" pitchFamily="34" charset="0"/>
              </a:rPr>
              <a:t>for the resolution of any issues.</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All of our hardware solutions are built from the </a:t>
            </a:r>
            <a:r>
              <a:rPr lang="en-US" sz="1200" b="1" i="0" u="none" strike="noStrike" dirty="0">
                <a:solidFill>
                  <a:srgbClr val="000000"/>
                </a:solidFill>
                <a:effectLst/>
                <a:latin typeface="Calibri" panose="020F0502020204030204" pitchFamily="34" charset="0"/>
              </a:rPr>
              <a:t>best of breed</a:t>
            </a:r>
            <a:r>
              <a:rPr lang="en-US" sz="1200" b="0" i="0" u="none" strike="noStrike" dirty="0">
                <a:solidFill>
                  <a:srgbClr val="000000"/>
                </a:solidFill>
                <a:effectLst/>
                <a:latin typeface="Calibri" panose="020F0502020204030204" pitchFamily="34" charset="0"/>
              </a:rPr>
              <a:t> components, </a:t>
            </a:r>
            <a:r>
              <a:rPr lang="en-US" sz="1200" b="1" i="0" u="none" strike="noStrike" dirty="0">
                <a:solidFill>
                  <a:srgbClr val="000000"/>
                </a:solidFill>
                <a:effectLst/>
                <a:latin typeface="Calibri" panose="020F0502020204030204" pitchFamily="34" charset="0"/>
              </a:rPr>
              <a:t>fully configured</a:t>
            </a:r>
            <a:r>
              <a:rPr lang="en-US" sz="1200" b="0" i="0" u="none" strike="noStrike" dirty="0">
                <a:solidFill>
                  <a:srgbClr val="000000"/>
                </a:solidFill>
                <a:effectLst/>
                <a:latin typeface="Calibri" panose="020F0502020204030204" pitchFamily="34" charset="0"/>
              </a:rPr>
              <a:t> to your needs, and even</a:t>
            </a:r>
            <a:r>
              <a:rPr lang="en-US" sz="1200" b="1" i="0" u="none" strike="noStrike" dirty="0">
                <a:solidFill>
                  <a:srgbClr val="000000"/>
                </a:solidFill>
                <a:effectLst/>
                <a:latin typeface="Calibri" panose="020F0502020204030204" pitchFamily="34" charset="0"/>
              </a:rPr>
              <a:t> stress tested</a:t>
            </a:r>
            <a:r>
              <a:rPr lang="en-US" sz="1200" b="0" i="0" u="none" strike="noStrike" dirty="0">
                <a:solidFill>
                  <a:srgbClr val="000000"/>
                </a:solidFill>
                <a:effectLst/>
                <a:latin typeface="Calibri" panose="020F0502020204030204" pitchFamily="34" charset="0"/>
              </a:rPr>
              <a:t> before shipping.</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So, the only thing left for you to do, is </a:t>
            </a:r>
            <a:r>
              <a:rPr lang="en-US" sz="1200" b="1" i="0" u="none" strike="noStrike" dirty="0">
                <a:solidFill>
                  <a:srgbClr val="000000"/>
                </a:solidFill>
                <a:effectLst/>
                <a:latin typeface="Calibri" panose="020F0502020204030204" pitchFamily="34" charset="0"/>
              </a:rPr>
              <a:t>rack the appliances</a:t>
            </a:r>
            <a:r>
              <a:rPr lang="en-US" sz="1200" b="0" i="0" u="none" strike="noStrike" dirty="0">
                <a:solidFill>
                  <a:srgbClr val="000000"/>
                </a:solidFill>
                <a:effectLst/>
                <a:latin typeface="Calibri" panose="020F0502020204030204" pitchFamily="34" charset="0"/>
              </a:rPr>
              <a:t>, </a:t>
            </a:r>
            <a:r>
              <a:rPr lang="en-US" sz="1200" b="1" i="0" u="none" strike="noStrike" dirty="0">
                <a:solidFill>
                  <a:srgbClr val="000000"/>
                </a:solidFill>
                <a:effectLst/>
                <a:latin typeface="Calibri" panose="020F0502020204030204" pitchFamily="34" charset="0"/>
              </a:rPr>
              <a:t>connect them</a:t>
            </a:r>
            <a:r>
              <a:rPr lang="en-US" sz="1200" b="0" i="0" u="none" strike="noStrike" dirty="0">
                <a:solidFill>
                  <a:srgbClr val="000000"/>
                </a:solidFill>
                <a:effectLst/>
                <a:latin typeface="Calibri" panose="020F0502020204030204" pitchFamily="34" charset="0"/>
              </a:rPr>
              <a:t> to the power and network, and start deploying VMs. Which in return, will </a:t>
            </a:r>
            <a:r>
              <a:rPr lang="en-US" sz="1200" b="1" i="0" u="none" strike="noStrike" dirty="0">
                <a:solidFill>
                  <a:srgbClr val="000000"/>
                </a:solidFill>
                <a:effectLst/>
                <a:latin typeface="Calibri" panose="020F0502020204030204" pitchFamily="34" charset="0"/>
              </a:rPr>
              <a:t>save you countless hours </a:t>
            </a:r>
            <a:r>
              <a:rPr lang="en-US" sz="1200" b="0" i="0" u="none" strike="noStrike" dirty="0">
                <a:solidFill>
                  <a:srgbClr val="000000"/>
                </a:solidFill>
                <a:effectLst/>
                <a:latin typeface="Calibri" panose="020F0502020204030204" pitchFamily="34" charset="0"/>
              </a:rPr>
              <a:t>typically spent on configuration and fine-tuning.</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All of this adds up to minimize the amount of IT management, resources and attention that would have been required for the support of your infrastructure.</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In this case, you can rely on us to - </a:t>
            </a:r>
            <a:r>
              <a:rPr lang="en-US" sz="1200" b="1" i="0" u="none" strike="noStrike" dirty="0">
                <a:solidFill>
                  <a:srgbClr val="000000"/>
                </a:solidFill>
                <a:effectLst/>
                <a:latin typeface="Calibri" panose="020F0502020204030204" pitchFamily="34" charset="0"/>
              </a:rPr>
              <a:t>not only deliver our solution</a:t>
            </a:r>
            <a:r>
              <a:rPr lang="en-US" sz="1200" b="0" i="0" u="none" strike="noStrike" dirty="0">
                <a:solidFill>
                  <a:srgbClr val="000000"/>
                </a:solidFill>
                <a:effectLst/>
                <a:latin typeface="Calibri" panose="020F0502020204030204" pitchFamily="34" charset="0"/>
              </a:rPr>
              <a:t>, but to support it proactively, which in return, will increase its uptime and could decrease yours, by allowing you or anyone else responsible - to sleep at night </a:t>
            </a:r>
            <a:r>
              <a:rPr lang="en-US" sz="1200" b="1" i="0" u="none" strike="noStrike" dirty="0">
                <a:solidFill>
                  <a:srgbClr val="000000"/>
                </a:solidFill>
                <a:effectLst/>
                <a:latin typeface="Calibri" panose="020F0502020204030204" pitchFamily="34" charset="0"/>
              </a:rPr>
              <a:t>knowing that the data is safe!</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1" i="0" u="none" strike="noStrike" dirty="0">
                <a:solidFill>
                  <a:srgbClr val="000000"/>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***I mean, what more could you ask for? … Let me guess - </a:t>
            </a:r>
            <a:r>
              <a:rPr lang="en-US" sz="1200" b="1" i="0" u="none" strike="noStrike" dirty="0">
                <a:solidFill>
                  <a:srgbClr val="000000"/>
                </a:solidFill>
                <a:effectLst/>
                <a:latin typeface="Calibri" panose="020F0502020204030204" pitchFamily="34" charset="0"/>
              </a:rPr>
              <a:t>Backup</a:t>
            </a:r>
            <a:r>
              <a:rPr lang="en-US" sz="1200" b="0" i="0" u="none" strike="noStrike" dirty="0">
                <a:solidFill>
                  <a:srgbClr val="000000"/>
                </a:solidFill>
                <a:effectLst/>
                <a:latin typeface="Calibri" panose="020F0502020204030204" pitchFamily="34" charset="0"/>
              </a:rPr>
              <a:t>! Something that’s should never be taken for granted. </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And for that reason in particular, another product in our hardware product line is – the </a:t>
            </a:r>
            <a:r>
              <a:rPr lang="en-US" sz="1200" b="1" i="0" u="none" strike="noStrike" dirty="0" err="1">
                <a:solidFill>
                  <a:srgbClr val="000000"/>
                </a:solidFill>
                <a:effectLst/>
                <a:latin typeface="Calibri" panose="020F0502020204030204" pitchFamily="34" charset="0"/>
              </a:rPr>
              <a:t>StarWind</a:t>
            </a:r>
            <a:r>
              <a:rPr lang="en-US" sz="1200" b="1" i="0" u="none" strike="noStrike" dirty="0">
                <a:solidFill>
                  <a:srgbClr val="000000"/>
                </a:solidFill>
                <a:effectLst/>
                <a:latin typeface="Calibri" panose="020F0502020204030204" pitchFamily="34" charset="0"/>
              </a:rPr>
              <a:t> VTL Appliance</a:t>
            </a:r>
            <a:r>
              <a:rPr lang="en-US" sz="1200" b="0" i="0" u="none" strike="noStrike" dirty="0">
                <a:solidFill>
                  <a:srgbClr val="000000"/>
                </a:solidFill>
                <a:effectLst/>
                <a:latin typeface="Calibri" panose="020F0502020204030204" pitchFamily="34" charset="0"/>
              </a:rPr>
              <a:t>!</a:t>
            </a:r>
            <a:r>
              <a:rPr lang="ru-RU" sz="1200" b="0" i="0" u="none" strike="noStrike" dirty="0">
                <a:solidFill>
                  <a:srgbClr val="000000"/>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ru-UA" dirty="0"/>
          </a:p>
        </p:txBody>
      </p:sp>
      <p:sp>
        <p:nvSpPr>
          <p:cNvPr id="4" name="Номер слайда 3"/>
          <p:cNvSpPr>
            <a:spLocks noGrp="1"/>
          </p:cNvSpPr>
          <p:nvPr>
            <p:ph type="sldNum" sz="quarter" idx="5"/>
          </p:nvPr>
        </p:nvSpPr>
        <p:spPr/>
        <p:txBody>
          <a:bodyPr/>
          <a:lstStyle/>
          <a:p>
            <a:fld id="{60DD252D-6957-4D2B-B5FD-83C4EB533DF9}" type="slidenum">
              <a:rPr lang="ru-RU" smtClean="0"/>
              <a:t>14</a:t>
            </a:fld>
            <a:endParaRPr lang="ru-RU"/>
          </a:p>
        </p:txBody>
      </p:sp>
    </p:spTree>
    <p:extLst>
      <p:ext uri="{BB962C8B-B14F-4D97-AF65-F5344CB8AC3E}">
        <p14:creationId xmlns:p14="http://schemas.microsoft.com/office/powerpoint/2010/main" val="821056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rtl="0" fontAlgn="base"/>
            <a:r>
              <a:rPr lang="en-US" sz="1200" b="0" i="0" u="none" strike="noStrike" dirty="0">
                <a:solidFill>
                  <a:srgbClr val="000000"/>
                </a:solidFill>
                <a:effectLst/>
                <a:latin typeface="Calibri" panose="020F0502020204030204" pitchFamily="34" charset="0"/>
              </a:rPr>
              <a:t>Once implemented, </a:t>
            </a:r>
            <a:r>
              <a:rPr lang="en-US" sz="1200" b="1" i="0" u="none" strike="noStrike" dirty="0">
                <a:solidFill>
                  <a:srgbClr val="000000"/>
                </a:solidFill>
                <a:effectLst/>
                <a:latin typeface="Calibri" panose="020F0502020204030204" pitchFamily="34" charset="0"/>
              </a:rPr>
              <a:t>the last thing </a:t>
            </a:r>
            <a:r>
              <a:rPr lang="en-US" sz="1200" b="0" i="0" u="none" strike="noStrike" dirty="0">
                <a:solidFill>
                  <a:srgbClr val="000000"/>
                </a:solidFill>
                <a:effectLst/>
                <a:latin typeface="Calibri" panose="020F0502020204030204" pitchFamily="34" charset="0"/>
              </a:rPr>
              <a:t>we’d want to do is leave it for you to support!</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It’s no secret, that infrastructure support, is the most important and times taking process that involves a fair amount of </a:t>
            </a:r>
            <a:r>
              <a:rPr lang="en-US" sz="1200" b="1" i="0" u="none" strike="noStrike" dirty="0">
                <a:solidFill>
                  <a:srgbClr val="000000"/>
                </a:solidFill>
                <a:effectLst/>
                <a:latin typeface="Calibri" panose="020F0502020204030204" pitchFamily="34" charset="0"/>
              </a:rPr>
              <a:t>knowledge</a:t>
            </a:r>
            <a:r>
              <a:rPr lang="en-US" sz="1200" b="0" i="0" u="none" strike="noStrike" dirty="0">
                <a:solidFill>
                  <a:srgbClr val="000000"/>
                </a:solidFill>
                <a:effectLst/>
                <a:latin typeface="Calibri" panose="020F0502020204030204" pitchFamily="34" charset="0"/>
              </a:rPr>
              <a:t>, human </a:t>
            </a:r>
            <a:r>
              <a:rPr lang="en-US" sz="1200" b="1" i="0" u="none" strike="noStrike" dirty="0">
                <a:solidFill>
                  <a:srgbClr val="000000"/>
                </a:solidFill>
                <a:effectLst/>
                <a:latin typeface="Calibri" panose="020F0502020204030204" pitchFamily="34" charset="0"/>
              </a:rPr>
              <a:t>resources</a:t>
            </a:r>
            <a:r>
              <a:rPr lang="en-US" sz="1200" b="0" i="0" u="none" strike="noStrike" dirty="0">
                <a:solidFill>
                  <a:srgbClr val="000000"/>
                </a:solidFill>
                <a:effectLst/>
                <a:latin typeface="Calibri" panose="020F0502020204030204" pitchFamily="34" charset="0"/>
              </a:rPr>
              <a:t>, </a:t>
            </a:r>
            <a:r>
              <a:rPr lang="en-US" sz="1200" b="1" i="0" u="none" strike="noStrike" dirty="0">
                <a:solidFill>
                  <a:srgbClr val="000000"/>
                </a:solidFill>
                <a:effectLst/>
                <a:latin typeface="Calibri" panose="020F0502020204030204" pitchFamily="34" charset="0"/>
              </a:rPr>
              <a:t>escalation</a:t>
            </a:r>
            <a:r>
              <a:rPr lang="en-US" sz="1200" b="0" i="0" u="none" strike="noStrike" dirty="0">
                <a:solidFill>
                  <a:srgbClr val="000000"/>
                </a:solidFill>
                <a:effectLst/>
                <a:latin typeface="Calibri" panose="020F0502020204030204" pitchFamily="34" charset="0"/>
              </a:rPr>
              <a:t> and task </a:t>
            </a:r>
            <a:r>
              <a:rPr lang="en-US" sz="1200" b="1" i="0" u="none" strike="noStrike" dirty="0">
                <a:solidFill>
                  <a:srgbClr val="000000"/>
                </a:solidFill>
                <a:effectLst/>
                <a:latin typeface="Calibri" panose="020F0502020204030204" pitchFamily="34" charset="0"/>
              </a:rPr>
              <a:t>prioritization</a:t>
            </a:r>
            <a:r>
              <a:rPr lang="en-US" sz="1200" b="0" i="0" u="none" strike="noStrike" dirty="0">
                <a:solidFill>
                  <a:srgbClr val="000000"/>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Now... a traditional support chain includes a lot of aspects to be taken into account, that – simply </a:t>
            </a:r>
            <a:r>
              <a:rPr lang="en-US" sz="1200" b="1" i="0" u="none" strike="noStrike" dirty="0">
                <a:solidFill>
                  <a:srgbClr val="000000"/>
                </a:solidFill>
                <a:effectLst/>
                <a:latin typeface="Calibri" panose="020F0502020204030204" pitchFamily="34" charset="0"/>
              </a:rPr>
              <a:t>turn it into a headache</a:t>
            </a:r>
            <a:r>
              <a:rPr lang="en-US" sz="1200" b="0" i="0" u="none" strike="noStrike" dirty="0">
                <a:solidFill>
                  <a:srgbClr val="000000"/>
                </a:solidFill>
                <a:effectLst/>
                <a:latin typeface="Calibri" panose="020F0502020204030204" pitchFamily="34" charset="0"/>
              </a:rPr>
              <a:t>. That headache becomes even more acute, if the issue is complex which in return.... leads to consequences of (doing the last thing we'd ever want to do -) attracting third party vendors.</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The overall downtime of this process, results in a large gap of your company's profit, that may directly affect your business continuity. </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Taken all of the possible stress into account, we think you’re better off delegating responsibilities of monitoring your infrastructure 24/7 to an automated solution, </a:t>
            </a:r>
            <a:r>
              <a:rPr lang="en-US" sz="1200" b="1" i="0" u="none" strike="noStrike" dirty="0">
                <a:solidFill>
                  <a:srgbClr val="000000"/>
                </a:solidFill>
                <a:effectLst/>
                <a:latin typeface="Calibri" panose="020F0502020204030204" pitchFamily="34" charset="0"/>
              </a:rPr>
              <a:t>at the same time unloading your system administrators.</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1" i="0" u="none" strike="noStrike" dirty="0">
                <a:solidFill>
                  <a:srgbClr val="000000"/>
                </a:solidFill>
                <a:effectLst/>
                <a:latin typeface="Calibri" panose="020F0502020204030204" pitchFamily="34" charset="0"/>
              </a:rPr>
              <a:t>It’s all made possible with our </a:t>
            </a:r>
            <a:r>
              <a:rPr lang="en-US" sz="1200" b="1" i="0" u="none" strike="noStrike" dirty="0" err="1">
                <a:solidFill>
                  <a:srgbClr val="000000"/>
                </a:solidFill>
                <a:effectLst/>
                <a:latin typeface="Calibri" panose="020F0502020204030204" pitchFamily="34" charset="0"/>
              </a:rPr>
              <a:t>ProActive</a:t>
            </a:r>
            <a:r>
              <a:rPr lang="en-US" sz="1200" b="1" i="0" u="none" strike="noStrike" dirty="0">
                <a:solidFill>
                  <a:srgbClr val="000000"/>
                </a:solidFill>
                <a:effectLst/>
                <a:latin typeface="Calibri" panose="020F0502020204030204" pitchFamily="34" charset="0"/>
              </a:rPr>
              <a:t> Support!</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Номер слайда 3"/>
          <p:cNvSpPr>
            <a:spLocks noGrp="1"/>
          </p:cNvSpPr>
          <p:nvPr>
            <p:ph type="sldNum" sz="quarter" idx="5"/>
          </p:nvPr>
        </p:nvSpPr>
        <p:spPr/>
        <p:txBody>
          <a:bodyPr/>
          <a:lstStyle/>
          <a:p>
            <a:fld id="{60DD252D-6957-4D2B-B5FD-83C4EB533DF9}" type="slidenum">
              <a:rPr lang="ru-RU" smtClean="0"/>
              <a:t>16</a:t>
            </a:fld>
            <a:endParaRPr lang="ru-RU"/>
          </a:p>
        </p:txBody>
      </p:sp>
    </p:spTree>
    <p:extLst>
      <p:ext uri="{BB962C8B-B14F-4D97-AF65-F5344CB8AC3E}">
        <p14:creationId xmlns:p14="http://schemas.microsoft.com/office/powerpoint/2010/main" val="3845624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rtl="0" fontAlgn="base"/>
            <a:r>
              <a:rPr lang="en-US" sz="1200" b="0" i="0" u="none" strike="noStrike" dirty="0">
                <a:solidFill>
                  <a:srgbClr val="000000"/>
                </a:solidFill>
                <a:effectLst/>
                <a:latin typeface="Calibri" panose="020F0502020204030204" pitchFamily="34" charset="0"/>
              </a:rPr>
              <a:t>The main goal behind the implementation of a system like our </a:t>
            </a:r>
            <a:r>
              <a:rPr lang="en-US" sz="1200" b="0" i="0" u="none" strike="noStrike" dirty="0" err="1">
                <a:solidFill>
                  <a:srgbClr val="000000"/>
                </a:solidFill>
                <a:effectLst/>
                <a:latin typeface="Calibri" panose="020F0502020204030204" pitchFamily="34" charset="0"/>
              </a:rPr>
              <a:t>ProActive</a:t>
            </a:r>
            <a:r>
              <a:rPr lang="en-US" sz="1200" b="0" i="0" u="none" strike="noStrike" dirty="0">
                <a:solidFill>
                  <a:srgbClr val="000000"/>
                </a:solidFill>
                <a:effectLst/>
                <a:latin typeface="Calibri" panose="020F0502020204030204" pitchFamily="34" charset="0"/>
              </a:rPr>
              <a:t> Support, is - eliminating any possible down time of your infrastructure in a timely manner. Now, don't get me wrong - not that there is no reason of that happening, but we’ll make sure to foresee any possible issues before they occur.</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We have spent a whole deal of attention in the development of our Analytical Reporting System that is able to inform our Support Team about any potential issues, allowing us to resolve them even way before they appear.</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So, what you ultimately get, is a solution - not a problem.</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So, with the </a:t>
            </a:r>
            <a:r>
              <a:rPr lang="en-US" sz="1200" b="0" i="0" u="none" strike="noStrike" dirty="0" err="1">
                <a:solidFill>
                  <a:srgbClr val="000000"/>
                </a:solidFill>
                <a:effectLst/>
                <a:latin typeface="Calibri" panose="020F0502020204030204" pitchFamily="34" charset="0"/>
              </a:rPr>
              <a:t>ProActive</a:t>
            </a:r>
            <a:r>
              <a:rPr lang="en-US" sz="1200" b="0" i="0" u="none" strike="noStrike" dirty="0">
                <a:solidFill>
                  <a:srgbClr val="000000"/>
                </a:solidFill>
                <a:effectLst/>
                <a:latin typeface="Calibri" panose="020F0502020204030204" pitchFamily="34" charset="0"/>
              </a:rPr>
              <a:t> Support taking its place in your infrastructure, the responsibility of infrastructure uptime - </a:t>
            </a:r>
            <a:r>
              <a:rPr lang="en-US" sz="1200" b="1" i="0" u="none" strike="noStrike" dirty="0">
                <a:solidFill>
                  <a:srgbClr val="000000"/>
                </a:solidFill>
                <a:effectLst/>
                <a:latin typeface="Calibri" panose="020F0502020204030204" pitchFamily="34" charset="0"/>
              </a:rPr>
              <a:t>is our ballgame! </a:t>
            </a:r>
            <a:r>
              <a:rPr lang="en-US" sz="1200" b="0" i="0" u="none" strike="noStrike" dirty="0">
                <a:solidFill>
                  <a:srgbClr val="000000"/>
                </a:solidFill>
                <a:effectLst/>
                <a:latin typeface="Calibri" panose="020F0502020204030204" pitchFamily="34" charset="0"/>
              </a:rPr>
              <a:t>You can safely consider it as Advil from any</a:t>
            </a:r>
            <a:r>
              <a:rPr lang="ru-RU" sz="1200" b="0" i="0" u="none" strike="noStrike" dirty="0">
                <a:solidFill>
                  <a:srgbClr val="000000"/>
                </a:solidFill>
                <a:effectLst/>
                <a:latin typeface="Calibri" panose="020F0502020204030204" pitchFamily="34" charset="0"/>
              </a:rPr>
              <a:t> </a:t>
            </a:r>
            <a:r>
              <a:rPr lang="en-US" sz="1200" b="0" i="0" u="none" strike="noStrike" dirty="0">
                <a:solidFill>
                  <a:srgbClr val="000000"/>
                </a:solidFill>
                <a:effectLst/>
                <a:latin typeface="Calibri" panose="020F0502020204030204" pitchFamily="34" charset="0"/>
              </a:rPr>
              <a:t>kind of your infrastructure support headaches.</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0" indent="0">
              <a:buFont typeface="Arial" panose="020B0604020202020204" pitchFamily="34" charset="0"/>
              <a:buNone/>
            </a:pPr>
            <a:endParaRPr lang="en-US" b="0" dirty="0">
              <a:effectLst/>
            </a:endParaRPr>
          </a:p>
          <a:p>
            <a:endParaRPr lang="ru-UA" dirty="0"/>
          </a:p>
        </p:txBody>
      </p:sp>
      <p:sp>
        <p:nvSpPr>
          <p:cNvPr id="4" name="Номер слайда 3"/>
          <p:cNvSpPr>
            <a:spLocks noGrp="1"/>
          </p:cNvSpPr>
          <p:nvPr>
            <p:ph type="sldNum" sz="quarter" idx="5"/>
          </p:nvPr>
        </p:nvSpPr>
        <p:spPr/>
        <p:txBody>
          <a:bodyPr/>
          <a:lstStyle/>
          <a:p>
            <a:fld id="{60DD252D-6957-4D2B-B5FD-83C4EB533DF9}" type="slidenum">
              <a:rPr lang="ru-RU" smtClean="0"/>
              <a:t>17</a:t>
            </a:fld>
            <a:endParaRPr lang="ru-RU"/>
          </a:p>
        </p:txBody>
      </p:sp>
    </p:spTree>
    <p:extLst>
      <p:ext uri="{BB962C8B-B14F-4D97-AF65-F5344CB8AC3E}">
        <p14:creationId xmlns:p14="http://schemas.microsoft.com/office/powerpoint/2010/main" val="2721052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baseline="0" dirty="0">
                <a:latin typeface="+mn-lt"/>
                <a:cs typeface="Calibri"/>
              </a:rPr>
              <a:t>I think you’re going to agree with me on this one, but we believe that the biggest improvement to </a:t>
            </a:r>
            <a:r>
              <a:rPr lang="en-US" sz="1200" b="1" i="0" kern="1200" baseline="0" dirty="0">
                <a:latin typeface="+mn-lt"/>
                <a:cs typeface="Calibri"/>
              </a:rPr>
              <a:t>any production is – it’s failure sustainability</a:t>
            </a:r>
            <a:r>
              <a:rPr lang="en-US" sz="1200" b="0" i="0" kern="1200" baseline="0" dirty="0">
                <a:latin typeface="+mn-lt"/>
                <a:cs typeface="Calibri"/>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baseline="0" dirty="0">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baseline="0" dirty="0">
                <a:latin typeface="+mn-lt"/>
                <a:cs typeface="Calibri"/>
              </a:rPr>
              <a:t>A </a:t>
            </a:r>
            <a:r>
              <a:rPr lang="en-US" sz="1200" b="0" i="0" kern="1200" dirty="0">
                <a:latin typeface="+mn-lt"/>
                <a:cs typeface="Calibri"/>
              </a:rPr>
              <a:t>typical production</a:t>
            </a:r>
            <a:r>
              <a:rPr lang="en-US" sz="1200" b="0" i="0" kern="1200" baseline="0" dirty="0">
                <a:latin typeface="+mn-lt"/>
                <a:cs typeface="Calibri"/>
              </a:rPr>
              <a:t> </a:t>
            </a:r>
            <a:r>
              <a:rPr lang="en-US" sz="1200" b="0" i="0" kern="1200" dirty="0">
                <a:latin typeface="+mn-lt"/>
                <a:cs typeface="Calibri"/>
              </a:rPr>
              <a:t>infrastructure,</a:t>
            </a:r>
            <a:r>
              <a:rPr lang="en-US" sz="1200" b="0" i="0" kern="1200" baseline="0" dirty="0">
                <a:latin typeface="+mn-lt"/>
                <a:cs typeface="Calibri"/>
              </a:rPr>
              <a:t> no matter - old or new, includes certain aspects, that… for different reasons haven't been foreseen.</a:t>
            </a:r>
            <a:endParaRPr lang="en-US" b="0" i="0" kern="1200" dirty="0">
              <a:effectLst/>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kern="1200" dirty="0">
              <a:effectLs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kern="1200" dirty="0">
                <a:effectLst/>
              </a:rPr>
              <a:t>Based on our experience of numerous implementations, we've</a:t>
            </a:r>
            <a:r>
              <a:rPr lang="en-US" dirty="0"/>
              <a:t> </a:t>
            </a:r>
            <a:r>
              <a:rPr lang="en-US" b="0" i="0" kern="1200" dirty="0">
                <a:effectLst/>
              </a:rPr>
              <a:t>come to </a:t>
            </a:r>
            <a:r>
              <a:rPr lang="en-US" dirty="0"/>
              <a:t>know</a:t>
            </a:r>
            <a:r>
              <a:rPr lang="en-US" b="0" i="0" kern="1200" dirty="0">
                <a:effectLst/>
              </a:rPr>
              <a:t>, that every client faces a fair share of difficulty when it comes to </a:t>
            </a:r>
            <a:r>
              <a:rPr lang="en-US" b="1" i="0" kern="1200" dirty="0">
                <a:effectLst/>
              </a:rPr>
              <a:t>building a virtualized environment</a:t>
            </a:r>
            <a:r>
              <a:rPr lang="en-US" b="0" i="0" kern="1200" dirty="0">
                <a:effectLst/>
              </a:rPr>
              <a:t>. The main reasons would include - management, the </a:t>
            </a:r>
            <a:r>
              <a:rPr lang="en-US" dirty="0"/>
              <a:t>solutions </a:t>
            </a:r>
            <a:r>
              <a:rPr lang="en-US" b="0" i="0" kern="1200" dirty="0">
                <a:effectLst/>
              </a:rPr>
              <a:t>complexity and the introduction of high costs.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baseline="0" dirty="0">
                <a:latin typeface="+mn-lt"/>
                <a:cs typeface="Calibri"/>
              </a:rPr>
              <a:t>The overall stability of a typical infrastructure, depends on the architecture limitations of the </a:t>
            </a:r>
            <a:r>
              <a:rPr lang="en-US" sz="1200" b="1" i="0" kern="1200" baseline="0" dirty="0">
                <a:latin typeface="+mn-lt"/>
                <a:cs typeface="Calibri"/>
              </a:rPr>
              <a:t>solutions deployed previously</a:t>
            </a:r>
            <a:r>
              <a:rPr lang="en-US" sz="1200" b="0" i="0" kern="1200" baseline="0" dirty="0">
                <a:latin typeface="+mn-lt"/>
                <a:cs typeface="Calibri"/>
              </a:rPr>
              <a:t>, </a:t>
            </a:r>
            <a:r>
              <a:rPr lang="en-US" sz="1200" b="1" i="0" kern="1200" baseline="0" dirty="0">
                <a:latin typeface="+mn-lt"/>
                <a:cs typeface="Calibri"/>
              </a:rPr>
              <a:t>multiple management methods </a:t>
            </a:r>
            <a:r>
              <a:rPr lang="en-US" sz="1200" b="0" i="0" kern="1200" baseline="0" dirty="0">
                <a:latin typeface="+mn-lt"/>
                <a:cs typeface="Calibri"/>
              </a:rPr>
              <a:t>involved, or the moment when any </a:t>
            </a:r>
            <a:r>
              <a:rPr lang="en-US" sz="1200" b="1" i="0" kern="1200" baseline="0" dirty="0">
                <a:latin typeface="+mn-lt"/>
                <a:cs typeface="Calibri"/>
              </a:rPr>
              <a:t>support </a:t>
            </a:r>
            <a:r>
              <a:rPr lang="en-US" sz="1200" b="0" i="0" kern="1200" baseline="0" dirty="0">
                <a:latin typeface="+mn-lt"/>
                <a:cs typeface="Calibri"/>
              </a:rPr>
              <a:t>was due… and a resolution is nowhere to be found.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kern="1200" dirty="0">
              <a:effectLs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kern="1200" dirty="0">
                <a:effectLst/>
              </a:rPr>
              <a:t>As</a:t>
            </a:r>
            <a:r>
              <a:rPr lang="ru-RU" b="0" i="0" kern="1200" dirty="0">
                <a:effectLst/>
              </a:rPr>
              <a:t> </a:t>
            </a:r>
            <a:r>
              <a:rPr lang="en-US" b="0" i="0" kern="1200" dirty="0">
                <a:effectLst/>
              </a:rPr>
              <a:t>your existing infrastructure grows or ages, its </a:t>
            </a:r>
            <a:r>
              <a:rPr lang="en-US" b="1" i="0" kern="1200" dirty="0">
                <a:effectLst/>
              </a:rPr>
              <a:t>evolution</a:t>
            </a:r>
            <a:r>
              <a:rPr lang="en-US" b="0" i="0" kern="1200" dirty="0">
                <a:effectLst/>
              </a:rPr>
              <a:t> includes on-the-go deployments of additional compute hosts, switches and storage appliances. Which when done on the fly – create </a:t>
            </a:r>
            <a:r>
              <a:rPr lang="en-US" b="1" i="0" kern="1200" dirty="0">
                <a:effectLst/>
              </a:rPr>
              <a:t>vulnerabilities</a:t>
            </a:r>
            <a:r>
              <a:rPr lang="en-US" b="0" i="0" kern="1200" dirty="0">
                <a:effectLst/>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kern="1200" dirty="0">
              <a:effectLs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kern="1200" dirty="0">
                <a:effectLst/>
              </a:rPr>
              <a:t>A single failure of a component on any layer, can lead to consequences of limited accessibility to your </a:t>
            </a:r>
            <a:r>
              <a:rPr lang="en-US" b="1" i="0" kern="1200" dirty="0">
                <a:effectLst/>
              </a:rPr>
              <a:t>mission-critical applications or data</a:t>
            </a:r>
            <a:r>
              <a:rPr lang="en-US" b="0" i="0" kern="1200" dirty="0">
                <a:effectLst/>
              </a:rPr>
              <a:t>.</a:t>
            </a:r>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Since we have a variety of solutions and business continuity is not our only forte, we are capable of improving the uptime of your production, as well as covering your </a:t>
            </a:r>
            <a:r>
              <a:rPr lang="en-US" sz="1200" b="1" kern="1200" dirty="0">
                <a:solidFill>
                  <a:schemeClr val="tx1"/>
                </a:solidFill>
                <a:effectLst/>
                <a:latin typeface="+mn-lt"/>
                <a:ea typeface="+mn-ea"/>
                <a:cs typeface="+mn-cs"/>
              </a:rPr>
              <a:t>on-site, off-site, along with cloud back-up and disaster recovery </a:t>
            </a:r>
            <a:r>
              <a:rPr lang="en-US" sz="1200" kern="1200" dirty="0">
                <a:solidFill>
                  <a:schemeClr val="tx1"/>
                </a:solidFill>
                <a:effectLst/>
                <a:latin typeface="+mn-lt"/>
                <a:ea typeface="+mn-ea"/>
                <a:cs typeface="+mn-cs"/>
              </a:rPr>
              <a:t>needs.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baseline="0" dirty="0">
                <a:latin typeface="+mn-lt"/>
                <a:cs typeface="Calibri"/>
              </a:rPr>
              <a:t>This is the exact reason why we’re keen to analyze existing environments… where we would research the </a:t>
            </a:r>
            <a:r>
              <a:rPr lang="en-US" sz="1200" b="1" i="0" kern="1200" baseline="0" dirty="0">
                <a:latin typeface="+mn-lt"/>
                <a:cs typeface="Calibri"/>
              </a:rPr>
              <a:t>production you run</a:t>
            </a:r>
            <a:r>
              <a:rPr lang="en-US" sz="1200" b="0" i="0" kern="1200" baseline="0" dirty="0">
                <a:latin typeface="+mn-lt"/>
                <a:cs typeface="Calibri"/>
              </a:rPr>
              <a:t>, </a:t>
            </a:r>
            <a:r>
              <a:rPr lang="en-US" sz="1200" b="1" i="0" kern="1200" baseline="0" dirty="0">
                <a:latin typeface="+mn-lt"/>
                <a:cs typeface="Calibri"/>
              </a:rPr>
              <a:t>previous experience </a:t>
            </a:r>
            <a:r>
              <a:rPr lang="en-US" sz="1200" b="0" i="0" kern="1200" baseline="0" dirty="0">
                <a:latin typeface="+mn-lt"/>
                <a:cs typeface="Calibri"/>
              </a:rPr>
              <a:t>and the </a:t>
            </a:r>
            <a:r>
              <a:rPr lang="en-US" sz="1200" b="1" i="0" kern="1200" baseline="0" dirty="0">
                <a:latin typeface="+mn-lt"/>
                <a:cs typeface="Calibri"/>
              </a:rPr>
              <a:t>requirements of your project</a:t>
            </a:r>
            <a:r>
              <a:rPr lang="en-US" sz="1200" b="0" i="0" kern="1200" baseline="0" dirty="0">
                <a:latin typeface="+mn-lt"/>
                <a:cs typeface="Calibri"/>
              </a:rPr>
              <a:t>.</a:t>
            </a:r>
            <a:endParaRPr lang="en-US" sz="1200" kern="1200" dirty="0">
              <a:solidFill>
                <a:schemeClr val="tx1"/>
              </a:solidFill>
              <a:effectLst/>
              <a:latin typeface="+mn-lt"/>
              <a:ea typeface="+mn-ea"/>
              <a:cs typeface="+mn-cs"/>
            </a:endParaRPr>
          </a:p>
          <a:p>
            <a:endParaRPr lang="en-US" sz="1200" b="0" i="0" kern="1200" baseline="0" dirty="0">
              <a:latin typeface="+mn-lt"/>
              <a:cs typeface="Calibri"/>
            </a:endParaRPr>
          </a:p>
          <a:p>
            <a:r>
              <a:rPr lang="en-US" sz="1200" b="0" i="0" kern="1200" baseline="0" dirty="0">
                <a:latin typeface="+mn-lt"/>
                <a:cs typeface="Calibri"/>
              </a:rPr>
              <a:t>Can you tell us a bit more details about your existing infrastructure and the production you are running? </a:t>
            </a:r>
          </a:p>
          <a:p>
            <a:endParaRPr lang="en-US" sz="1200" b="0" i="0" kern="1200" baseline="0" dirty="0">
              <a:latin typeface="+mn-lt"/>
              <a:cs typeface="Calibri"/>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1" kern="1200" baseline="0" dirty="0">
                <a:latin typeface="+mn-lt"/>
                <a:cs typeface="Calibri"/>
              </a:rPr>
              <a:t>No High-Availability, possibilities of VM migration…. or any kind of virtual storage layer?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1" kern="1200" baseline="0" dirty="0">
                <a:latin typeface="+mn-lt"/>
                <a:cs typeface="Calibri"/>
              </a:rPr>
              <a:t>What kind of hypervisor? How many hosts? Amount of Usable Storage?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1" kern="1200" baseline="0" dirty="0">
                <a:latin typeface="+mn-lt"/>
                <a:cs typeface="Calibri"/>
              </a:rPr>
              <a:t>How many sites? Distance between them? How are they backed up?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b="0" i="1" kern="1200" baseline="0" dirty="0">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b="1" i="0" kern="1200" baseline="0" dirty="0">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kern="1200" baseline="0" dirty="0">
                <a:latin typeface="+mn-lt"/>
                <a:cs typeface="Calibri"/>
              </a:rPr>
              <a:t>Great!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i="0" kern="1200" baseline="0" dirty="0">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S</a:t>
            </a:r>
            <a:r>
              <a:rPr lang="en-US" sz="1200" b="1" kern="1200" dirty="0">
                <a:solidFill>
                  <a:schemeClr val="tx1"/>
                </a:solidFill>
                <a:effectLst/>
                <a:latin typeface="+mn-lt"/>
                <a:ea typeface="+mn-ea"/>
                <a:cs typeface="+mn-cs"/>
              </a:rPr>
              <a:t>o, lets cut to the chase by unveiling more details on our flagship product.</a:t>
            </a:r>
            <a:endParaRPr lang="ru-RU" sz="1200" b="1"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i="0" kern="1200" baseline="0" dirty="0">
              <a:latin typeface="+mn-lt"/>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i="0" kern="1200" baseline="0" dirty="0">
              <a:latin typeface="+mn-lt"/>
              <a:cs typeface="Calibri"/>
            </a:endParaRPr>
          </a:p>
          <a:p>
            <a:endParaRPr lang="en-US" sz="1200" b="0" i="0" kern="1200" baseline="0" dirty="0">
              <a:latin typeface="+mn-lt"/>
              <a:cs typeface="Calibri"/>
            </a:endParaRPr>
          </a:p>
          <a:p>
            <a:endParaRPr lang="en-US" sz="1200" b="0" i="0" kern="1200" baseline="0" dirty="0">
              <a:latin typeface="+mn-lt"/>
              <a:cs typeface="Calibri"/>
            </a:endParaRPr>
          </a:p>
          <a:p>
            <a:endParaRPr lang="en-US" sz="1200" b="0" i="0" kern="1200" baseline="0" dirty="0">
              <a:latin typeface="+mn-lt"/>
              <a:cs typeface="Calibri"/>
            </a:endParaRPr>
          </a:p>
          <a:p>
            <a:endParaRPr lang="en-US" sz="1200" b="0" i="0" kern="1200" baseline="0" dirty="0">
              <a:latin typeface="+mn-lt"/>
              <a:cs typeface="Calibri"/>
            </a:endParaRPr>
          </a:p>
          <a:p>
            <a:endParaRPr lang="en-US" dirty="0"/>
          </a:p>
          <a:p>
            <a:endParaRPr lang="en-US" dirty="0"/>
          </a:p>
        </p:txBody>
      </p:sp>
      <p:sp>
        <p:nvSpPr>
          <p:cNvPr id="4" name="Номер слайда 3"/>
          <p:cNvSpPr>
            <a:spLocks noGrp="1"/>
          </p:cNvSpPr>
          <p:nvPr>
            <p:ph type="sldNum" sz="quarter" idx="5"/>
          </p:nvPr>
        </p:nvSpPr>
        <p:spPr/>
        <p:txBody>
          <a:bodyPr/>
          <a:lstStyle/>
          <a:p>
            <a:fld id="{60DD252D-6957-4D2B-B5FD-83C4EB533DF9}" type="slidenum">
              <a:rPr lang="ru-RU" smtClean="0"/>
              <a:t>18</a:t>
            </a:fld>
            <a:endParaRPr lang="ru-RU"/>
          </a:p>
        </p:txBody>
      </p:sp>
    </p:spTree>
    <p:extLst>
      <p:ext uri="{BB962C8B-B14F-4D97-AF65-F5344CB8AC3E}">
        <p14:creationId xmlns:p14="http://schemas.microsoft.com/office/powerpoint/2010/main" val="3964478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w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solidFill>
          <a:schemeClr val="tx2"/>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1216553" y="2816293"/>
            <a:ext cx="9144000" cy="1176270"/>
          </a:xfrm>
        </p:spPr>
        <p:txBody>
          <a:bodyPr lIns="0" tIns="0" rIns="0" bIns="0" anchor="ctr" anchorCtr="0"/>
          <a:lstStyle>
            <a:lvl1pPr algn="l">
              <a:defRPr sz="6000">
                <a:solidFill>
                  <a:schemeClr val="bg1"/>
                </a:solidFill>
              </a:defRPr>
            </a:lvl1pPr>
          </a:lstStyle>
          <a:p>
            <a:r>
              <a:rPr lang="en-US" dirty="0"/>
              <a:t>About </a:t>
            </a:r>
            <a:r>
              <a:rPr lang="en-US" dirty="0" err="1"/>
              <a:t>StarWind</a:t>
            </a:r>
            <a:r>
              <a:rPr lang="en-US" dirty="0"/>
              <a:t> </a:t>
            </a:r>
            <a:endParaRPr lang="ru-RU" dirty="0"/>
          </a:p>
        </p:txBody>
      </p:sp>
      <p:sp>
        <p:nvSpPr>
          <p:cNvPr id="3" name="Подзаголовок 2"/>
          <p:cNvSpPr>
            <a:spLocks noGrp="1"/>
          </p:cNvSpPr>
          <p:nvPr>
            <p:ph type="subTitle" idx="1" hasCustomPrompt="1"/>
          </p:nvPr>
        </p:nvSpPr>
        <p:spPr>
          <a:xfrm>
            <a:off x="1216553" y="4016476"/>
            <a:ext cx="9144000" cy="353945"/>
          </a:xfrm>
        </p:spPr>
        <p:txBody>
          <a:bodyPr lIns="0" tIns="0" rIns="0" bIns="0" anchor="ctr" anchorCtr="0">
            <a:noAutofit/>
          </a:bodyPr>
          <a:lstStyle>
            <a:lvl1pPr marL="0" indent="0" algn="l">
              <a:buNone/>
              <a:defRPr sz="18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Hyperconvergence</a:t>
            </a:r>
            <a:r>
              <a:rPr lang="en-US" dirty="0"/>
              <a:t> for SMB &amp; ROBO</a:t>
            </a:r>
          </a:p>
        </p:txBody>
      </p:sp>
      <p:sp>
        <p:nvSpPr>
          <p:cNvPr id="8" name="Подзаголовок 2"/>
          <p:cNvSpPr txBox="1">
            <a:spLocks/>
          </p:cNvSpPr>
          <p:nvPr userDrawn="1"/>
        </p:nvSpPr>
        <p:spPr>
          <a:xfrm>
            <a:off x="1216553" y="1611126"/>
            <a:ext cx="2500314" cy="353945"/>
          </a:xfrm>
          <a:prstGeom prst="rect">
            <a:avLst/>
          </a:prstGeom>
        </p:spPr>
        <p:txBody>
          <a:bodyPr vert="horz" lIns="0" tIns="0" rIns="0" bIns="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0" noProof="1">
                <a:solidFill>
                  <a:schemeClr val="bg1"/>
                </a:solidFill>
                <a:latin typeface="+mn-lt"/>
              </a:rPr>
              <a:t>StarWind</a:t>
            </a:r>
            <a:r>
              <a:rPr lang="en-US" sz="1400" b="0" dirty="0">
                <a:solidFill>
                  <a:schemeClr val="bg1"/>
                </a:solidFill>
                <a:latin typeface="+mn-lt"/>
              </a:rPr>
              <a:t> Presentation</a:t>
            </a:r>
          </a:p>
        </p:txBody>
      </p:sp>
      <p:cxnSp>
        <p:nvCxnSpPr>
          <p:cNvPr id="18" name="Прямая со стрелкой 17"/>
          <p:cNvCxnSpPr/>
          <p:nvPr userDrawn="1"/>
        </p:nvCxnSpPr>
        <p:spPr>
          <a:xfrm>
            <a:off x="11170650" y="6289110"/>
            <a:ext cx="4871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Рисунок 4">
            <a:extLst>
              <a:ext uri="{FF2B5EF4-FFF2-40B4-BE49-F238E27FC236}">
                <a16:creationId xmlns:a16="http://schemas.microsoft.com/office/drawing/2014/main" id="{CCBCFCF2-FB1B-4F1A-A45D-472716E1AC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3467" y="526749"/>
            <a:ext cx="2124294" cy="815729"/>
          </a:xfrm>
          <a:prstGeom prst="rect">
            <a:avLst/>
          </a:prstGeom>
        </p:spPr>
      </p:pic>
    </p:spTree>
    <p:extLst>
      <p:ext uri="{BB962C8B-B14F-4D97-AF65-F5344CB8AC3E}">
        <p14:creationId xmlns:p14="http://schemas.microsoft.com/office/powerpoint/2010/main" val="8139310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93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_Grey">
    <p:bg>
      <p:bgPr>
        <a:solidFill>
          <a:schemeClr val="bg2"/>
        </a:solidFill>
        <a:effectLst/>
      </p:bgPr>
    </p:bg>
    <p:spTree>
      <p:nvGrpSpPr>
        <p:cNvPr id="1" name=""/>
        <p:cNvGrpSpPr/>
        <p:nvPr/>
      </p:nvGrpSpPr>
      <p:grpSpPr>
        <a:xfrm>
          <a:off x="0" y="0"/>
          <a:ext cx="0" cy="0"/>
          <a:chOff x="0" y="0"/>
          <a:chExt cx="0" cy="0"/>
        </a:xfrm>
      </p:grpSpPr>
      <p:sp>
        <p:nvSpPr>
          <p:cNvPr id="7" name="Овал 6"/>
          <p:cNvSpPr/>
          <p:nvPr userDrawn="1"/>
        </p:nvSpPr>
        <p:spPr>
          <a:xfrm>
            <a:off x="169335" y="6118754"/>
            <a:ext cx="423333" cy="42333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Нижний колонтитул 4"/>
          <p:cNvSpPr>
            <a:spLocks noGrp="1"/>
          </p:cNvSpPr>
          <p:nvPr>
            <p:ph type="ftr" sz="quarter" idx="11"/>
          </p:nvPr>
        </p:nvSpPr>
        <p:spPr>
          <a:xfrm rot="16200000">
            <a:off x="-491696" y="4479723"/>
            <a:ext cx="1745396" cy="365125"/>
          </a:xfrm>
        </p:spPr>
        <p:txBody>
          <a:bodyPr lIns="0" tIns="0" rIns="0" bIns="0"/>
          <a:lstStyle>
            <a:lvl1pPr algn="l">
              <a:defRPr>
                <a:solidFill>
                  <a:schemeClr val="tx2"/>
                </a:solidFill>
                <a:latin typeface="+mn-lt"/>
              </a:defRPr>
            </a:lvl1pPr>
          </a:lstStyle>
          <a:p>
            <a:r>
              <a:rPr lang="en-US"/>
              <a:t>ABOUT STARWIND</a:t>
            </a:r>
            <a:endParaRPr lang="ru-RU" dirty="0"/>
          </a:p>
        </p:txBody>
      </p:sp>
      <p:sp>
        <p:nvSpPr>
          <p:cNvPr id="6" name="Номер слайда 5"/>
          <p:cNvSpPr>
            <a:spLocks noGrp="1"/>
          </p:cNvSpPr>
          <p:nvPr>
            <p:ph type="sldNum" sz="quarter" idx="12"/>
          </p:nvPr>
        </p:nvSpPr>
        <p:spPr>
          <a:xfrm>
            <a:off x="113243" y="6189318"/>
            <a:ext cx="535515" cy="262748"/>
          </a:xfrm>
        </p:spPr>
        <p:txBody>
          <a:bodyPr/>
          <a:lstStyle>
            <a:lvl1pPr algn="ctr">
              <a:defRPr sz="1600">
                <a:solidFill>
                  <a:schemeClr val="tx2"/>
                </a:solidFill>
                <a:latin typeface="+mn-lt"/>
              </a:defRPr>
            </a:lvl1pPr>
          </a:lstStyle>
          <a:p>
            <a:fld id="{2F557A5E-3A5C-4267-96B2-352DF72A26AC}" type="slidenum">
              <a:rPr lang="en-US" smtClean="0"/>
              <a:pPr/>
              <a:t>‹Nr.›</a:t>
            </a:fld>
            <a:endParaRPr lang="ru-RU" dirty="0"/>
          </a:p>
        </p:txBody>
      </p:sp>
      <p:cxnSp>
        <p:nvCxnSpPr>
          <p:cNvPr id="10" name="Прямая соединительная линия 9"/>
          <p:cNvCxnSpPr/>
          <p:nvPr userDrawn="1"/>
        </p:nvCxnSpPr>
        <p:spPr>
          <a:xfrm flipV="1">
            <a:off x="381001" y="5632315"/>
            <a:ext cx="0" cy="38910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Заголовок 1"/>
          <p:cNvSpPr>
            <a:spLocks noGrp="1"/>
          </p:cNvSpPr>
          <p:nvPr>
            <p:ph type="title" hasCustomPrompt="1"/>
          </p:nvPr>
        </p:nvSpPr>
        <p:spPr>
          <a:xfrm>
            <a:off x="2266950" y="2247899"/>
            <a:ext cx="6362700" cy="1367365"/>
          </a:xfrm>
        </p:spPr>
        <p:txBody>
          <a:bodyPr lIns="0" tIns="0" rIns="0" bIns="0" anchor="t" anchorCtr="0">
            <a:noAutofit/>
          </a:bodyPr>
          <a:lstStyle>
            <a:lvl1pPr algn="l">
              <a:defRPr sz="4800">
                <a:solidFill>
                  <a:schemeClr val="tx1"/>
                </a:solidFill>
              </a:defRPr>
            </a:lvl1pPr>
          </a:lstStyle>
          <a:p>
            <a:r>
              <a:rPr lang="en-US" dirty="0"/>
              <a:t>Section Title Long.</a:t>
            </a:r>
            <a:br>
              <a:rPr lang="en-US" dirty="0"/>
            </a:br>
            <a:r>
              <a:rPr lang="en-US" dirty="0"/>
              <a:t>Two lines</a:t>
            </a:r>
            <a:endParaRPr lang="ru-RU" dirty="0"/>
          </a:p>
        </p:txBody>
      </p:sp>
      <p:sp>
        <p:nvSpPr>
          <p:cNvPr id="70" name="Объект 2"/>
          <p:cNvSpPr>
            <a:spLocks noGrp="1"/>
          </p:cNvSpPr>
          <p:nvPr>
            <p:ph sz="half" idx="1" hasCustomPrompt="1"/>
          </p:nvPr>
        </p:nvSpPr>
        <p:spPr>
          <a:xfrm>
            <a:off x="2266950" y="3714405"/>
            <a:ext cx="6048375" cy="714720"/>
          </a:xfrm>
        </p:spPr>
        <p:txBody>
          <a:bodyPr lIns="0" tIns="0" rIns="0" bIns="0">
            <a:normAutofit/>
          </a:bodyPr>
          <a:lstStyle>
            <a:lvl1pPr marL="0" indent="0" algn="l" defTabSz="914400" rtl="0" eaLnBrk="1" latinLnBrk="0" hangingPunct="1">
              <a:lnSpc>
                <a:spcPct val="130000"/>
              </a:lnSpc>
              <a:spcBef>
                <a:spcPts val="0"/>
              </a:spcBef>
              <a:buFont typeface="Arial" panose="020B0604020202020204" pitchFamily="34" charset="0"/>
              <a:buNone/>
              <a:defRPr lang="ru-RU" sz="1600" kern="1200" dirty="0" smtClean="0">
                <a:solidFill>
                  <a:schemeClr val="tx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indent="0">
              <a:lnSpc>
                <a:spcPct val="130000"/>
              </a:lnSpc>
              <a:buNone/>
            </a:pPr>
            <a:r>
              <a:rPr lang="en-GB" sz="1200" dirty="0">
                <a:solidFill>
                  <a:schemeClr val="bg1"/>
                </a:solidFill>
              </a:rPr>
              <a:t>Lorem ipsum </a:t>
            </a:r>
            <a:r>
              <a:rPr lang="en-GB" sz="1200" dirty="0" err="1">
                <a:solidFill>
                  <a:schemeClr val="bg1"/>
                </a:solidFill>
              </a:rPr>
              <a:t>dolor</a:t>
            </a:r>
            <a:r>
              <a:rPr lang="en-GB" sz="1200" dirty="0">
                <a:solidFill>
                  <a:schemeClr val="bg1"/>
                </a:solidFill>
              </a:rPr>
              <a:t> sit </a:t>
            </a:r>
            <a:r>
              <a:rPr lang="en-GB" sz="1200" dirty="0" err="1">
                <a:solidFill>
                  <a:schemeClr val="bg1"/>
                </a:solidFill>
              </a:rPr>
              <a:t>amet</a:t>
            </a:r>
            <a:r>
              <a:rPr lang="en-GB" sz="1200" dirty="0">
                <a:solidFill>
                  <a:schemeClr val="bg1"/>
                </a:solidFill>
              </a:rPr>
              <a:t>, </a:t>
            </a:r>
            <a:r>
              <a:rPr lang="en-GB" sz="1200" dirty="0" err="1">
                <a:solidFill>
                  <a:schemeClr val="bg1"/>
                </a:solidFill>
              </a:rPr>
              <a:t>consectetur</a:t>
            </a:r>
            <a:r>
              <a:rPr lang="en-GB" sz="1200" dirty="0">
                <a:solidFill>
                  <a:schemeClr val="bg1"/>
                </a:solidFill>
              </a:rPr>
              <a:t> </a:t>
            </a:r>
            <a:r>
              <a:rPr lang="en-GB" sz="1200" dirty="0" err="1">
                <a:solidFill>
                  <a:schemeClr val="bg1"/>
                </a:solidFill>
              </a:rPr>
              <a:t>adipiscing</a:t>
            </a:r>
            <a:r>
              <a:rPr lang="en-GB" sz="1200" dirty="0">
                <a:solidFill>
                  <a:schemeClr val="bg1"/>
                </a:solidFill>
              </a:rPr>
              <a:t> </a:t>
            </a:r>
            <a:r>
              <a:rPr lang="en-GB" sz="1200" dirty="0" err="1">
                <a:solidFill>
                  <a:schemeClr val="bg1"/>
                </a:solidFill>
              </a:rPr>
              <a:t>elit</a:t>
            </a:r>
            <a:r>
              <a:rPr lang="en-GB" sz="1200" dirty="0">
                <a:solidFill>
                  <a:schemeClr val="bg1"/>
                </a:solidFill>
              </a:rPr>
              <a:t>, </a:t>
            </a:r>
            <a:r>
              <a:rPr lang="en-GB" sz="1200" dirty="0" err="1">
                <a:solidFill>
                  <a:schemeClr val="bg1"/>
                </a:solidFill>
              </a:rPr>
              <a:t>sed</a:t>
            </a:r>
            <a:r>
              <a:rPr lang="en-GB" sz="1200" dirty="0">
                <a:solidFill>
                  <a:schemeClr val="bg1"/>
                </a:solidFill>
              </a:rPr>
              <a:t> do </a:t>
            </a:r>
            <a:r>
              <a:rPr lang="en-GB" sz="1200" dirty="0" err="1">
                <a:solidFill>
                  <a:schemeClr val="bg1"/>
                </a:solidFill>
              </a:rPr>
              <a:t>eiusmod</a:t>
            </a:r>
            <a:r>
              <a:rPr lang="en-GB" sz="1200" dirty="0">
                <a:solidFill>
                  <a:schemeClr val="bg1"/>
                </a:solidFill>
              </a:rPr>
              <a:t> </a:t>
            </a:r>
            <a:r>
              <a:rPr lang="en-GB" sz="1200" dirty="0" err="1">
                <a:solidFill>
                  <a:schemeClr val="bg1"/>
                </a:solidFill>
              </a:rPr>
              <a:t>tempor</a:t>
            </a:r>
            <a:r>
              <a:rPr lang="en-GB" sz="1200" dirty="0">
                <a:solidFill>
                  <a:schemeClr val="bg1"/>
                </a:solidFill>
              </a:rPr>
              <a:t> </a:t>
            </a:r>
            <a:r>
              <a:rPr lang="en-GB" sz="1200" dirty="0" err="1">
                <a:solidFill>
                  <a:schemeClr val="bg1"/>
                </a:solidFill>
              </a:rPr>
              <a:t>incididunt</a:t>
            </a:r>
            <a:r>
              <a:rPr lang="en-GB" sz="1200" dirty="0">
                <a:solidFill>
                  <a:schemeClr val="bg1"/>
                </a:solidFill>
              </a:rPr>
              <a:t> </a:t>
            </a:r>
            <a:r>
              <a:rPr lang="en-GB" sz="1200" dirty="0" err="1">
                <a:solidFill>
                  <a:schemeClr val="bg1"/>
                </a:solidFill>
              </a:rPr>
              <a:t>ut</a:t>
            </a:r>
            <a:r>
              <a:rPr lang="en-GB" sz="1200" dirty="0">
                <a:solidFill>
                  <a:schemeClr val="bg1"/>
                </a:solidFill>
              </a:rPr>
              <a:t> </a:t>
            </a:r>
            <a:r>
              <a:rPr lang="en-GB" sz="1200" dirty="0" err="1">
                <a:solidFill>
                  <a:schemeClr val="bg1"/>
                </a:solidFill>
              </a:rPr>
              <a:t>labore</a:t>
            </a:r>
            <a:r>
              <a:rPr lang="en-GB" sz="1200" dirty="0">
                <a:solidFill>
                  <a:schemeClr val="bg1"/>
                </a:solidFill>
              </a:rPr>
              <a:t> et </a:t>
            </a:r>
            <a:r>
              <a:rPr lang="en-GB" sz="1200" dirty="0" err="1">
                <a:solidFill>
                  <a:schemeClr val="bg1"/>
                </a:solidFill>
              </a:rPr>
              <a:t>dolore</a:t>
            </a:r>
            <a:r>
              <a:rPr lang="en-GB" sz="1200" dirty="0">
                <a:solidFill>
                  <a:schemeClr val="bg1"/>
                </a:solidFill>
              </a:rPr>
              <a:t> magna </a:t>
            </a:r>
            <a:r>
              <a:rPr lang="en-GB" sz="1200" dirty="0" err="1">
                <a:solidFill>
                  <a:schemeClr val="bg1"/>
                </a:solidFill>
              </a:rPr>
              <a:t>aliqua</a:t>
            </a:r>
            <a:r>
              <a:rPr lang="en-GB" sz="1200" dirty="0">
                <a:solidFill>
                  <a:schemeClr val="bg1"/>
                </a:solidFill>
              </a:rPr>
              <a:t>. </a:t>
            </a:r>
            <a:r>
              <a:rPr lang="en-GB" sz="1200" dirty="0" err="1">
                <a:solidFill>
                  <a:schemeClr val="bg1"/>
                </a:solidFill>
              </a:rPr>
              <a:t>Ut</a:t>
            </a:r>
            <a:r>
              <a:rPr lang="en-GB" sz="1200" dirty="0">
                <a:solidFill>
                  <a:schemeClr val="bg1"/>
                </a:solidFill>
              </a:rPr>
              <a:t> </a:t>
            </a:r>
            <a:r>
              <a:rPr lang="en-GB" sz="1200" dirty="0" err="1">
                <a:solidFill>
                  <a:schemeClr val="bg1"/>
                </a:solidFill>
              </a:rPr>
              <a:t>enim</a:t>
            </a:r>
            <a:r>
              <a:rPr lang="en-GB" sz="1200" dirty="0">
                <a:solidFill>
                  <a:schemeClr val="bg1"/>
                </a:solidFill>
              </a:rPr>
              <a:t> ad minim </a:t>
            </a:r>
            <a:r>
              <a:rPr lang="en-GB" sz="1200" dirty="0" err="1">
                <a:solidFill>
                  <a:schemeClr val="bg1"/>
                </a:solidFill>
              </a:rPr>
              <a:t>veniam</a:t>
            </a:r>
            <a:r>
              <a:rPr lang="en-GB" sz="1200" dirty="0">
                <a:solidFill>
                  <a:schemeClr val="bg1"/>
                </a:solidFill>
              </a:rPr>
              <a:t>, </a:t>
            </a:r>
            <a:r>
              <a:rPr lang="en-GB" sz="1200" dirty="0" err="1">
                <a:solidFill>
                  <a:schemeClr val="bg1"/>
                </a:solidFill>
              </a:rPr>
              <a:t>quis</a:t>
            </a:r>
            <a:r>
              <a:rPr lang="en-GB" sz="1200" dirty="0">
                <a:solidFill>
                  <a:schemeClr val="bg1"/>
                </a:solidFill>
              </a:rPr>
              <a:t> </a:t>
            </a:r>
            <a:r>
              <a:rPr lang="en-GB" sz="1200" dirty="0" err="1">
                <a:solidFill>
                  <a:schemeClr val="bg1"/>
                </a:solidFill>
              </a:rPr>
              <a:t>nostrud</a:t>
            </a:r>
            <a:r>
              <a:rPr lang="en-GB" sz="1200" dirty="0">
                <a:solidFill>
                  <a:schemeClr val="bg1"/>
                </a:solidFill>
              </a:rPr>
              <a:t> exercitation </a:t>
            </a:r>
            <a:r>
              <a:rPr lang="en-GB" sz="1200" dirty="0" err="1">
                <a:solidFill>
                  <a:schemeClr val="bg1"/>
                </a:solidFill>
              </a:rPr>
              <a:t>ullamco</a:t>
            </a:r>
            <a:r>
              <a:rPr lang="en-GB" sz="1200" dirty="0">
                <a:solidFill>
                  <a:schemeClr val="bg1"/>
                </a:solidFill>
              </a:rPr>
              <a:t> </a:t>
            </a:r>
            <a:r>
              <a:rPr lang="en-GB" sz="1200" dirty="0" err="1">
                <a:solidFill>
                  <a:schemeClr val="bg1"/>
                </a:solidFill>
              </a:rPr>
              <a:t>laboris</a:t>
            </a:r>
            <a:r>
              <a:rPr lang="en-GB" sz="1200" dirty="0">
                <a:solidFill>
                  <a:schemeClr val="bg1"/>
                </a:solidFill>
              </a:rPr>
              <a:t> nisi </a:t>
            </a:r>
            <a:r>
              <a:rPr lang="en-GB" sz="1200" dirty="0" err="1">
                <a:solidFill>
                  <a:schemeClr val="bg1"/>
                </a:solidFill>
              </a:rPr>
              <a:t>ut</a:t>
            </a:r>
            <a:r>
              <a:rPr lang="en-GB" sz="1200" dirty="0">
                <a:solidFill>
                  <a:schemeClr val="bg1"/>
                </a:solidFill>
              </a:rPr>
              <a:t> </a:t>
            </a:r>
            <a:r>
              <a:rPr lang="en-GB" sz="1200" dirty="0" err="1">
                <a:solidFill>
                  <a:schemeClr val="bg1"/>
                </a:solidFill>
              </a:rPr>
              <a:t>aliquip</a:t>
            </a:r>
            <a:r>
              <a:rPr lang="en-GB" sz="1200" dirty="0">
                <a:solidFill>
                  <a:schemeClr val="bg1"/>
                </a:solidFill>
              </a:rPr>
              <a:t> ex </a:t>
            </a:r>
            <a:r>
              <a:rPr lang="en-GB" sz="1200" dirty="0" err="1">
                <a:solidFill>
                  <a:schemeClr val="bg1"/>
                </a:solidFill>
              </a:rPr>
              <a:t>ea</a:t>
            </a:r>
            <a:r>
              <a:rPr lang="en-GB" sz="1200" dirty="0">
                <a:solidFill>
                  <a:schemeClr val="bg1"/>
                </a:solidFill>
              </a:rPr>
              <a:t> </a:t>
            </a:r>
            <a:r>
              <a:rPr lang="en-GB" sz="1200" dirty="0" err="1">
                <a:solidFill>
                  <a:schemeClr val="bg1"/>
                </a:solidFill>
              </a:rPr>
              <a:t>commodo</a:t>
            </a:r>
            <a:r>
              <a:rPr lang="en-GB" sz="1200" dirty="0">
                <a:solidFill>
                  <a:schemeClr val="bg1"/>
                </a:solidFill>
              </a:rPr>
              <a:t> </a:t>
            </a:r>
            <a:r>
              <a:rPr lang="en-GB" sz="1200" dirty="0" err="1">
                <a:solidFill>
                  <a:schemeClr val="bg1"/>
                </a:solidFill>
              </a:rPr>
              <a:t>consequat</a:t>
            </a:r>
            <a:r>
              <a:rPr lang="en-GB" sz="1200" dirty="0">
                <a:solidFill>
                  <a:schemeClr val="bg1"/>
                </a:solidFill>
              </a:rPr>
              <a:t>.</a:t>
            </a:r>
            <a:endParaRPr lang="ru-RU" sz="1200" dirty="0">
              <a:solidFill>
                <a:schemeClr val="bg1"/>
              </a:solidFill>
            </a:endParaRPr>
          </a:p>
        </p:txBody>
      </p:sp>
      <p:pic>
        <p:nvPicPr>
          <p:cNvPr id="27" name="Рисунок 26">
            <a:extLst>
              <a:ext uri="{FF2B5EF4-FFF2-40B4-BE49-F238E27FC236}">
                <a16:creationId xmlns:a16="http://schemas.microsoft.com/office/drawing/2014/main" id="{18175055-E4CF-4876-B3FE-1D01771762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770" y="526750"/>
            <a:ext cx="1455990" cy="559100"/>
          </a:xfrm>
          <a:prstGeom prst="rect">
            <a:avLst/>
          </a:prstGeom>
        </p:spPr>
      </p:pic>
    </p:spTree>
    <p:extLst>
      <p:ext uri="{BB962C8B-B14F-4D97-AF65-F5344CB8AC3E}">
        <p14:creationId xmlns:p14="http://schemas.microsoft.com/office/powerpoint/2010/main" val="75952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Овал 6"/>
          <p:cNvSpPr/>
          <p:nvPr userDrawn="1"/>
        </p:nvSpPr>
        <p:spPr>
          <a:xfrm>
            <a:off x="169335" y="6118754"/>
            <a:ext cx="423333" cy="42333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Нижний колонтитул 4"/>
          <p:cNvSpPr>
            <a:spLocks noGrp="1"/>
          </p:cNvSpPr>
          <p:nvPr>
            <p:ph type="ftr" sz="quarter" idx="11"/>
          </p:nvPr>
        </p:nvSpPr>
        <p:spPr>
          <a:xfrm rot="16200000">
            <a:off x="-491696" y="4479723"/>
            <a:ext cx="1745396" cy="365125"/>
          </a:xfrm>
        </p:spPr>
        <p:txBody>
          <a:bodyPr lIns="0" tIns="0" rIns="0" bIns="0"/>
          <a:lstStyle>
            <a:lvl1pPr algn="l">
              <a:defRPr>
                <a:solidFill>
                  <a:schemeClr val="tx2"/>
                </a:solidFill>
                <a:latin typeface="+mn-lt"/>
              </a:defRPr>
            </a:lvl1pPr>
          </a:lstStyle>
          <a:p>
            <a:r>
              <a:rPr lang="en-US"/>
              <a:t>ABOUT STARWIND</a:t>
            </a:r>
            <a:endParaRPr lang="ru-RU" dirty="0"/>
          </a:p>
        </p:txBody>
      </p:sp>
      <p:sp>
        <p:nvSpPr>
          <p:cNvPr id="6" name="Номер слайда 5"/>
          <p:cNvSpPr>
            <a:spLocks noGrp="1"/>
          </p:cNvSpPr>
          <p:nvPr>
            <p:ph type="sldNum" sz="quarter" idx="12"/>
          </p:nvPr>
        </p:nvSpPr>
        <p:spPr>
          <a:xfrm>
            <a:off x="113243" y="6189318"/>
            <a:ext cx="535515" cy="262748"/>
          </a:xfrm>
        </p:spPr>
        <p:txBody>
          <a:bodyPr/>
          <a:lstStyle>
            <a:lvl1pPr algn="ctr">
              <a:defRPr sz="1600">
                <a:solidFill>
                  <a:schemeClr val="tx2"/>
                </a:solidFill>
                <a:latin typeface="+mn-lt"/>
              </a:defRPr>
            </a:lvl1pPr>
          </a:lstStyle>
          <a:p>
            <a:fld id="{2F557A5E-3A5C-4267-96B2-352DF72A26AC}" type="slidenum">
              <a:rPr lang="en-US" smtClean="0"/>
              <a:pPr/>
              <a:t>‹Nr.›</a:t>
            </a:fld>
            <a:endParaRPr lang="ru-RU" dirty="0"/>
          </a:p>
        </p:txBody>
      </p:sp>
      <p:cxnSp>
        <p:nvCxnSpPr>
          <p:cNvPr id="10" name="Прямая соединительная линия 9"/>
          <p:cNvCxnSpPr/>
          <p:nvPr userDrawn="1"/>
        </p:nvCxnSpPr>
        <p:spPr>
          <a:xfrm flipV="1">
            <a:off x="381001" y="5632315"/>
            <a:ext cx="0" cy="38910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Параллелограмм 26"/>
          <p:cNvSpPr/>
          <p:nvPr userDrawn="1"/>
        </p:nvSpPr>
        <p:spPr>
          <a:xfrm flipV="1">
            <a:off x="1908736" y="0"/>
            <a:ext cx="9058275" cy="6858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Freeform 5"/>
          <p:cNvSpPr>
            <a:spLocks noEditPoints="1"/>
          </p:cNvSpPr>
          <p:nvPr userDrawn="1"/>
        </p:nvSpPr>
        <p:spPr bwMode="auto">
          <a:xfrm>
            <a:off x="2579687" y="2409825"/>
            <a:ext cx="1927876" cy="1286086"/>
          </a:xfrm>
          <a:custGeom>
            <a:avLst/>
            <a:gdLst>
              <a:gd name="T0" fmla="*/ 182 w 1538"/>
              <a:gd name="T1" fmla="*/ 0 h 1026"/>
              <a:gd name="T2" fmla="*/ 0 w 1538"/>
              <a:gd name="T3" fmla="*/ 481 h 1026"/>
              <a:gd name="T4" fmla="*/ 0 w 1538"/>
              <a:gd name="T5" fmla="*/ 1026 h 1026"/>
              <a:gd name="T6" fmla="*/ 663 w 1538"/>
              <a:gd name="T7" fmla="*/ 1026 h 1026"/>
              <a:gd name="T8" fmla="*/ 663 w 1538"/>
              <a:gd name="T9" fmla="*/ 481 h 1026"/>
              <a:gd name="T10" fmla="*/ 387 w 1538"/>
              <a:gd name="T11" fmla="*/ 481 h 1026"/>
              <a:gd name="T12" fmla="*/ 545 w 1538"/>
              <a:gd name="T13" fmla="*/ 0 h 1026"/>
              <a:gd name="T14" fmla="*/ 182 w 1538"/>
              <a:gd name="T15" fmla="*/ 0 h 1026"/>
              <a:gd name="T16" fmla="*/ 1048 w 1538"/>
              <a:gd name="T17" fmla="*/ 0 h 1026"/>
              <a:gd name="T18" fmla="*/ 875 w 1538"/>
              <a:gd name="T19" fmla="*/ 481 h 1026"/>
              <a:gd name="T20" fmla="*/ 875 w 1538"/>
              <a:gd name="T21" fmla="*/ 1026 h 1026"/>
              <a:gd name="T22" fmla="*/ 1538 w 1538"/>
              <a:gd name="T23" fmla="*/ 1026 h 1026"/>
              <a:gd name="T24" fmla="*/ 1538 w 1538"/>
              <a:gd name="T25" fmla="*/ 481 h 1026"/>
              <a:gd name="T26" fmla="*/ 1262 w 1538"/>
              <a:gd name="T27" fmla="*/ 481 h 1026"/>
              <a:gd name="T28" fmla="*/ 1412 w 1538"/>
              <a:gd name="T29" fmla="*/ 0 h 1026"/>
              <a:gd name="T30" fmla="*/ 1048 w 1538"/>
              <a:gd name="T31" fmla="*/ 0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8" h="1026">
                <a:moveTo>
                  <a:pt x="182" y="0"/>
                </a:moveTo>
                <a:lnTo>
                  <a:pt x="0" y="481"/>
                </a:lnTo>
                <a:lnTo>
                  <a:pt x="0" y="1026"/>
                </a:lnTo>
                <a:lnTo>
                  <a:pt x="663" y="1026"/>
                </a:lnTo>
                <a:lnTo>
                  <a:pt x="663" y="481"/>
                </a:lnTo>
                <a:lnTo>
                  <a:pt x="387" y="481"/>
                </a:lnTo>
                <a:lnTo>
                  <a:pt x="545" y="0"/>
                </a:lnTo>
                <a:lnTo>
                  <a:pt x="182" y="0"/>
                </a:lnTo>
                <a:close/>
                <a:moveTo>
                  <a:pt x="1048" y="0"/>
                </a:moveTo>
                <a:lnTo>
                  <a:pt x="875" y="481"/>
                </a:lnTo>
                <a:lnTo>
                  <a:pt x="875" y="1026"/>
                </a:lnTo>
                <a:lnTo>
                  <a:pt x="1538" y="1026"/>
                </a:lnTo>
                <a:lnTo>
                  <a:pt x="1538" y="481"/>
                </a:lnTo>
                <a:lnTo>
                  <a:pt x="1262" y="481"/>
                </a:lnTo>
                <a:lnTo>
                  <a:pt x="1412" y="0"/>
                </a:lnTo>
                <a:lnTo>
                  <a:pt x="1048"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a:p>
        </p:txBody>
      </p:sp>
      <p:sp>
        <p:nvSpPr>
          <p:cNvPr id="41" name="Объект 2"/>
          <p:cNvSpPr>
            <a:spLocks noGrp="1"/>
          </p:cNvSpPr>
          <p:nvPr>
            <p:ph sz="half" idx="1"/>
          </p:nvPr>
        </p:nvSpPr>
        <p:spPr>
          <a:xfrm>
            <a:off x="3800474" y="3406801"/>
            <a:ext cx="5274801" cy="1092148"/>
          </a:xfrm>
        </p:spPr>
        <p:txBody>
          <a:bodyPr lIns="0" tIns="0" rIns="0" bIns="0">
            <a:noAutofit/>
          </a:bodyPr>
          <a:lstStyle>
            <a:lvl1pPr marL="0" indent="0">
              <a:lnSpc>
                <a:spcPct val="130000"/>
              </a:lnSpc>
              <a:buFontTx/>
              <a:buNone/>
              <a:defRPr sz="1600"/>
            </a:lvl1pPr>
          </a:lstStyle>
          <a:p>
            <a:r>
              <a:rPr lang="en-US" dirty="0"/>
              <a:t>We were able to build 2-node storage clusters based </a:t>
            </a:r>
            <a:br>
              <a:rPr lang="en-US" dirty="0"/>
            </a:br>
            <a:r>
              <a:rPr lang="en-US" dirty="0"/>
              <a:t>on virtualization in 19 hypermarkets without any problems and with high cost-efficiency.</a:t>
            </a:r>
            <a:endParaRPr lang="ru-RU" dirty="0"/>
          </a:p>
        </p:txBody>
      </p:sp>
      <p:sp>
        <p:nvSpPr>
          <p:cNvPr id="3" name="Рисунок 2"/>
          <p:cNvSpPr>
            <a:spLocks noGrp="1"/>
          </p:cNvSpPr>
          <p:nvPr>
            <p:ph type="pic" sz="quarter" idx="13"/>
          </p:nvPr>
        </p:nvSpPr>
        <p:spPr>
          <a:xfrm>
            <a:off x="7332200" y="1538287"/>
            <a:ext cx="1743075" cy="1743075"/>
          </a:xfrm>
        </p:spPr>
        <p:txBody>
          <a:bodyPr anchor="ctr" anchorCtr="0">
            <a:normAutofit/>
          </a:bodyPr>
          <a:lstStyle>
            <a:lvl1pPr marL="0" indent="0" algn="ctr">
              <a:buNone/>
              <a:defRPr sz="1200"/>
            </a:lvl1pPr>
          </a:lstStyle>
          <a:p>
            <a:endParaRPr lang="ru-RU" dirty="0"/>
          </a:p>
        </p:txBody>
      </p:sp>
      <p:sp>
        <p:nvSpPr>
          <p:cNvPr id="44" name="Объект 2"/>
          <p:cNvSpPr>
            <a:spLocks noGrp="1"/>
          </p:cNvSpPr>
          <p:nvPr>
            <p:ph sz="half" idx="14" hasCustomPrompt="1"/>
          </p:nvPr>
        </p:nvSpPr>
        <p:spPr>
          <a:xfrm>
            <a:off x="3800472" y="4819649"/>
            <a:ext cx="5274801" cy="594017"/>
          </a:xfrm>
        </p:spPr>
        <p:txBody>
          <a:bodyPr lIns="0" tIns="0" rIns="0" bIns="0">
            <a:noAutofit/>
          </a:bodyPr>
          <a:lstStyle>
            <a:lvl1pPr marL="0" indent="0">
              <a:lnSpc>
                <a:spcPct val="130000"/>
              </a:lnSpc>
              <a:buFontTx/>
              <a:buNone/>
              <a:defRPr lang="ru-RU" sz="1400" kern="1200" dirty="0" smtClean="0">
                <a:solidFill>
                  <a:schemeClr val="tx2"/>
                </a:solidFill>
                <a:latin typeface="+mn-lt"/>
                <a:ea typeface="+mn-ea"/>
                <a:cs typeface="+mn-cs"/>
              </a:defRPr>
            </a:lvl1pPr>
          </a:lstStyle>
          <a:p>
            <a:pPr algn="r"/>
            <a:r>
              <a:rPr lang="en-US" sz="1400" dirty="0">
                <a:solidFill>
                  <a:schemeClr val="tx2"/>
                </a:solidFill>
                <a:latin typeface="+mj-lt"/>
              </a:rPr>
              <a:t>Vass Sandor, </a:t>
            </a:r>
            <a:r>
              <a:rPr lang="en-US" sz="1400" dirty="0">
                <a:solidFill>
                  <a:schemeClr val="tx2"/>
                </a:solidFill>
              </a:rPr>
              <a:t>IT Infrastructure Leader</a:t>
            </a:r>
          </a:p>
        </p:txBody>
      </p:sp>
      <p:pic>
        <p:nvPicPr>
          <p:cNvPr id="42" name="Рисунок 41">
            <a:extLst>
              <a:ext uri="{FF2B5EF4-FFF2-40B4-BE49-F238E27FC236}">
                <a16:creationId xmlns:a16="http://schemas.microsoft.com/office/drawing/2014/main" id="{4047AC1C-E558-4BCF-964D-6E0F900D0B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770" y="526750"/>
            <a:ext cx="1455990" cy="559100"/>
          </a:xfrm>
          <a:prstGeom prst="rect">
            <a:avLst/>
          </a:prstGeom>
        </p:spPr>
      </p:pic>
    </p:spTree>
    <p:extLst>
      <p:ext uri="{BB962C8B-B14F-4D97-AF65-F5344CB8AC3E}">
        <p14:creationId xmlns:p14="http://schemas.microsoft.com/office/powerpoint/2010/main" val="3258103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2238375" y="2816293"/>
            <a:ext cx="8122178" cy="1176270"/>
          </a:xfrm>
        </p:spPr>
        <p:txBody>
          <a:bodyPr lIns="0" tIns="0" rIns="0" bIns="0" anchor="ctr" anchorCtr="0"/>
          <a:lstStyle>
            <a:lvl1pPr algn="l">
              <a:defRPr sz="6000" baseline="0">
                <a:solidFill>
                  <a:schemeClr val="bg1"/>
                </a:solidFill>
              </a:defRPr>
            </a:lvl1pPr>
          </a:lstStyle>
          <a:p>
            <a:r>
              <a:rPr lang="en-US" dirty="0"/>
              <a:t>Thank you</a:t>
            </a:r>
            <a:endParaRPr lang="ru-RU" dirty="0"/>
          </a:p>
        </p:txBody>
      </p:sp>
      <p:cxnSp>
        <p:nvCxnSpPr>
          <p:cNvPr id="18" name="Прямая со стрелкой 17"/>
          <p:cNvCxnSpPr/>
          <p:nvPr userDrawn="1"/>
        </p:nvCxnSpPr>
        <p:spPr>
          <a:xfrm>
            <a:off x="11170650" y="6289110"/>
            <a:ext cx="487111" cy="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 name="Группа 12"/>
          <p:cNvGrpSpPr/>
          <p:nvPr userDrawn="1"/>
        </p:nvGrpSpPr>
        <p:grpSpPr>
          <a:xfrm>
            <a:off x="1229253" y="2948815"/>
            <a:ext cx="678514" cy="670685"/>
            <a:chOff x="3873500" y="1268413"/>
            <a:chExt cx="825500" cy="815975"/>
          </a:xfrm>
        </p:grpSpPr>
        <p:sp>
          <p:nvSpPr>
            <p:cNvPr id="9" name="Freeform 5"/>
            <p:cNvSpPr>
              <a:spLocks/>
            </p:cNvSpPr>
            <p:nvPr userDrawn="1"/>
          </p:nvSpPr>
          <p:spPr bwMode="auto">
            <a:xfrm>
              <a:off x="3873500" y="1268413"/>
              <a:ext cx="825500" cy="815975"/>
            </a:xfrm>
            <a:custGeom>
              <a:avLst/>
              <a:gdLst>
                <a:gd name="T0" fmla="*/ 464 w 520"/>
                <a:gd name="T1" fmla="*/ 0 h 514"/>
                <a:gd name="T2" fmla="*/ 56 w 520"/>
                <a:gd name="T3" fmla="*/ 0 h 514"/>
                <a:gd name="T4" fmla="*/ 56 w 520"/>
                <a:gd name="T5" fmla="*/ 0 h 514"/>
                <a:gd name="T6" fmla="*/ 44 w 520"/>
                <a:gd name="T7" fmla="*/ 2 h 514"/>
                <a:gd name="T8" fmla="*/ 34 w 520"/>
                <a:gd name="T9" fmla="*/ 4 h 514"/>
                <a:gd name="T10" fmla="*/ 24 w 520"/>
                <a:gd name="T11" fmla="*/ 10 h 514"/>
                <a:gd name="T12" fmla="*/ 16 w 520"/>
                <a:gd name="T13" fmla="*/ 16 h 514"/>
                <a:gd name="T14" fmla="*/ 10 w 520"/>
                <a:gd name="T15" fmla="*/ 24 h 514"/>
                <a:gd name="T16" fmla="*/ 4 w 520"/>
                <a:gd name="T17" fmla="*/ 34 h 514"/>
                <a:gd name="T18" fmla="*/ 2 w 520"/>
                <a:gd name="T19" fmla="*/ 44 h 514"/>
                <a:gd name="T20" fmla="*/ 0 w 520"/>
                <a:gd name="T21" fmla="*/ 56 h 514"/>
                <a:gd name="T22" fmla="*/ 0 w 520"/>
                <a:gd name="T23" fmla="*/ 361 h 514"/>
                <a:gd name="T24" fmla="*/ 0 w 520"/>
                <a:gd name="T25" fmla="*/ 361 h 514"/>
                <a:gd name="T26" fmla="*/ 2 w 520"/>
                <a:gd name="T27" fmla="*/ 373 h 514"/>
                <a:gd name="T28" fmla="*/ 4 w 520"/>
                <a:gd name="T29" fmla="*/ 383 h 514"/>
                <a:gd name="T30" fmla="*/ 10 w 520"/>
                <a:gd name="T31" fmla="*/ 394 h 514"/>
                <a:gd name="T32" fmla="*/ 16 w 520"/>
                <a:gd name="T33" fmla="*/ 402 h 514"/>
                <a:gd name="T34" fmla="*/ 24 w 520"/>
                <a:gd name="T35" fmla="*/ 408 h 514"/>
                <a:gd name="T36" fmla="*/ 34 w 520"/>
                <a:gd name="T37" fmla="*/ 414 h 514"/>
                <a:gd name="T38" fmla="*/ 44 w 520"/>
                <a:gd name="T39" fmla="*/ 416 h 514"/>
                <a:gd name="T40" fmla="*/ 56 w 520"/>
                <a:gd name="T41" fmla="*/ 418 h 514"/>
                <a:gd name="T42" fmla="*/ 96 w 520"/>
                <a:gd name="T43" fmla="*/ 418 h 514"/>
                <a:gd name="T44" fmla="*/ 96 w 520"/>
                <a:gd name="T45" fmla="*/ 514 h 514"/>
                <a:gd name="T46" fmla="*/ 200 w 520"/>
                <a:gd name="T47" fmla="*/ 418 h 514"/>
                <a:gd name="T48" fmla="*/ 464 w 520"/>
                <a:gd name="T49" fmla="*/ 418 h 514"/>
                <a:gd name="T50" fmla="*/ 464 w 520"/>
                <a:gd name="T51" fmla="*/ 418 h 514"/>
                <a:gd name="T52" fmla="*/ 476 w 520"/>
                <a:gd name="T53" fmla="*/ 416 h 514"/>
                <a:gd name="T54" fmla="*/ 486 w 520"/>
                <a:gd name="T55" fmla="*/ 414 h 514"/>
                <a:gd name="T56" fmla="*/ 496 w 520"/>
                <a:gd name="T57" fmla="*/ 408 h 514"/>
                <a:gd name="T58" fmla="*/ 504 w 520"/>
                <a:gd name="T59" fmla="*/ 402 h 514"/>
                <a:gd name="T60" fmla="*/ 510 w 520"/>
                <a:gd name="T61" fmla="*/ 394 h 514"/>
                <a:gd name="T62" fmla="*/ 516 w 520"/>
                <a:gd name="T63" fmla="*/ 383 h 514"/>
                <a:gd name="T64" fmla="*/ 518 w 520"/>
                <a:gd name="T65" fmla="*/ 373 h 514"/>
                <a:gd name="T66" fmla="*/ 520 w 520"/>
                <a:gd name="T67" fmla="*/ 361 h 514"/>
                <a:gd name="T68" fmla="*/ 520 w 520"/>
                <a:gd name="T69" fmla="*/ 56 h 514"/>
                <a:gd name="T70" fmla="*/ 520 w 520"/>
                <a:gd name="T71" fmla="*/ 56 h 514"/>
                <a:gd name="T72" fmla="*/ 518 w 520"/>
                <a:gd name="T73" fmla="*/ 44 h 514"/>
                <a:gd name="T74" fmla="*/ 516 w 520"/>
                <a:gd name="T75" fmla="*/ 34 h 514"/>
                <a:gd name="T76" fmla="*/ 510 w 520"/>
                <a:gd name="T77" fmla="*/ 24 h 514"/>
                <a:gd name="T78" fmla="*/ 504 w 520"/>
                <a:gd name="T79" fmla="*/ 16 h 514"/>
                <a:gd name="T80" fmla="*/ 496 w 520"/>
                <a:gd name="T81" fmla="*/ 10 h 514"/>
                <a:gd name="T82" fmla="*/ 486 w 520"/>
                <a:gd name="T83" fmla="*/ 4 h 514"/>
                <a:gd name="T84" fmla="*/ 476 w 520"/>
                <a:gd name="T85" fmla="*/ 2 h 514"/>
                <a:gd name="T86" fmla="*/ 464 w 520"/>
                <a:gd name="T87" fmla="*/ 0 h 514"/>
                <a:gd name="T88" fmla="*/ 464 w 520"/>
                <a:gd name="T8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0" h="514">
                  <a:moveTo>
                    <a:pt x="464" y="0"/>
                  </a:moveTo>
                  <a:lnTo>
                    <a:pt x="56" y="0"/>
                  </a:lnTo>
                  <a:lnTo>
                    <a:pt x="56" y="0"/>
                  </a:lnTo>
                  <a:lnTo>
                    <a:pt x="44" y="2"/>
                  </a:lnTo>
                  <a:lnTo>
                    <a:pt x="34" y="4"/>
                  </a:lnTo>
                  <a:lnTo>
                    <a:pt x="24" y="10"/>
                  </a:lnTo>
                  <a:lnTo>
                    <a:pt x="16" y="16"/>
                  </a:lnTo>
                  <a:lnTo>
                    <a:pt x="10" y="24"/>
                  </a:lnTo>
                  <a:lnTo>
                    <a:pt x="4" y="34"/>
                  </a:lnTo>
                  <a:lnTo>
                    <a:pt x="2" y="44"/>
                  </a:lnTo>
                  <a:lnTo>
                    <a:pt x="0" y="56"/>
                  </a:lnTo>
                  <a:lnTo>
                    <a:pt x="0" y="361"/>
                  </a:lnTo>
                  <a:lnTo>
                    <a:pt x="0" y="361"/>
                  </a:lnTo>
                  <a:lnTo>
                    <a:pt x="2" y="373"/>
                  </a:lnTo>
                  <a:lnTo>
                    <a:pt x="4" y="383"/>
                  </a:lnTo>
                  <a:lnTo>
                    <a:pt x="10" y="394"/>
                  </a:lnTo>
                  <a:lnTo>
                    <a:pt x="16" y="402"/>
                  </a:lnTo>
                  <a:lnTo>
                    <a:pt x="24" y="408"/>
                  </a:lnTo>
                  <a:lnTo>
                    <a:pt x="34" y="414"/>
                  </a:lnTo>
                  <a:lnTo>
                    <a:pt x="44" y="416"/>
                  </a:lnTo>
                  <a:lnTo>
                    <a:pt x="56" y="418"/>
                  </a:lnTo>
                  <a:lnTo>
                    <a:pt x="96" y="418"/>
                  </a:lnTo>
                  <a:lnTo>
                    <a:pt x="96" y="514"/>
                  </a:lnTo>
                  <a:lnTo>
                    <a:pt x="200" y="418"/>
                  </a:lnTo>
                  <a:lnTo>
                    <a:pt x="464" y="418"/>
                  </a:lnTo>
                  <a:lnTo>
                    <a:pt x="464" y="418"/>
                  </a:lnTo>
                  <a:lnTo>
                    <a:pt x="476" y="416"/>
                  </a:lnTo>
                  <a:lnTo>
                    <a:pt x="486" y="414"/>
                  </a:lnTo>
                  <a:lnTo>
                    <a:pt x="496" y="408"/>
                  </a:lnTo>
                  <a:lnTo>
                    <a:pt x="504" y="402"/>
                  </a:lnTo>
                  <a:lnTo>
                    <a:pt x="510" y="394"/>
                  </a:lnTo>
                  <a:lnTo>
                    <a:pt x="516" y="383"/>
                  </a:lnTo>
                  <a:lnTo>
                    <a:pt x="518" y="373"/>
                  </a:lnTo>
                  <a:lnTo>
                    <a:pt x="520" y="361"/>
                  </a:lnTo>
                  <a:lnTo>
                    <a:pt x="520" y="56"/>
                  </a:lnTo>
                  <a:lnTo>
                    <a:pt x="520" y="56"/>
                  </a:lnTo>
                  <a:lnTo>
                    <a:pt x="518" y="44"/>
                  </a:lnTo>
                  <a:lnTo>
                    <a:pt x="516" y="34"/>
                  </a:lnTo>
                  <a:lnTo>
                    <a:pt x="510" y="24"/>
                  </a:lnTo>
                  <a:lnTo>
                    <a:pt x="504" y="16"/>
                  </a:lnTo>
                  <a:lnTo>
                    <a:pt x="496" y="10"/>
                  </a:lnTo>
                  <a:lnTo>
                    <a:pt x="486" y="4"/>
                  </a:lnTo>
                  <a:lnTo>
                    <a:pt x="476" y="2"/>
                  </a:lnTo>
                  <a:lnTo>
                    <a:pt x="464" y="0"/>
                  </a:lnTo>
                  <a:lnTo>
                    <a:pt x="464" y="0"/>
                  </a:lnTo>
                  <a:close/>
                </a:path>
              </a:pathLst>
            </a:custGeom>
            <a:noFill/>
            <a:ln w="28575">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Line 6"/>
            <p:cNvSpPr>
              <a:spLocks noChangeShapeType="1"/>
            </p:cNvSpPr>
            <p:nvPr userDrawn="1"/>
          </p:nvSpPr>
          <p:spPr bwMode="auto">
            <a:xfrm>
              <a:off x="4178300" y="1420813"/>
              <a:ext cx="0" cy="153988"/>
            </a:xfrm>
            <a:prstGeom prst="line">
              <a:avLst/>
            </a:prstGeom>
            <a:noFill/>
            <a:ln w="28575">
              <a:solidFill>
                <a:srgbClr val="66FF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Line 7"/>
            <p:cNvSpPr>
              <a:spLocks noChangeShapeType="1"/>
            </p:cNvSpPr>
            <p:nvPr userDrawn="1"/>
          </p:nvSpPr>
          <p:spPr bwMode="auto">
            <a:xfrm>
              <a:off x="4394200" y="1420813"/>
              <a:ext cx="0" cy="153988"/>
            </a:xfrm>
            <a:prstGeom prst="line">
              <a:avLst/>
            </a:prstGeom>
            <a:noFill/>
            <a:ln w="28575">
              <a:solidFill>
                <a:srgbClr val="66FF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Freeform 8"/>
            <p:cNvSpPr>
              <a:spLocks/>
            </p:cNvSpPr>
            <p:nvPr userDrawn="1"/>
          </p:nvSpPr>
          <p:spPr bwMode="auto">
            <a:xfrm>
              <a:off x="4013200" y="1638301"/>
              <a:ext cx="533400" cy="152400"/>
            </a:xfrm>
            <a:custGeom>
              <a:avLst/>
              <a:gdLst>
                <a:gd name="T0" fmla="*/ 336 w 336"/>
                <a:gd name="T1" fmla="*/ 0 h 96"/>
                <a:gd name="T2" fmla="*/ 336 w 336"/>
                <a:gd name="T3" fmla="*/ 0 h 96"/>
                <a:gd name="T4" fmla="*/ 336 w 336"/>
                <a:gd name="T5" fmla="*/ 0 h 96"/>
                <a:gd name="T6" fmla="*/ 334 w 336"/>
                <a:gd name="T7" fmla="*/ 18 h 96"/>
                <a:gd name="T8" fmla="*/ 328 w 336"/>
                <a:gd name="T9" fmla="*/ 38 h 96"/>
                <a:gd name="T10" fmla="*/ 318 w 336"/>
                <a:gd name="T11" fmla="*/ 54 h 96"/>
                <a:gd name="T12" fmla="*/ 304 w 336"/>
                <a:gd name="T13" fmla="*/ 68 h 96"/>
                <a:gd name="T14" fmla="*/ 288 w 336"/>
                <a:gd name="T15" fmla="*/ 80 h 96"/>
                <a:gd name="T16" fmla="*/ 268 w 336"/>
                <a:gd name="T17" fmla="*/ 90 h 96"/>
                <a:gd name="T18" fmla="*/ 248 w 336"/>
                <a:gd name="T19" fmla="*/ 94 h 96"/>
                <a:gd name="T20" fmla="*/ 226 w 336"/>
                <a:gd name="T21" fmla="*/ 96 h 96"/>
                <a:gd name="T22" fmla="*/ 110 w 336"/>
                <a:gd name="T23" fmla="*/ 96 h 96"/>
                <a:gd name="T24" fmla="*/ 110 w 336"/>
                <a:gd name="T25" fmla="*/ 96 h 96"/>
                <a:gd name="T26" fmla="*/ 88 w 336"/>
                <a:gd name="T27" fmla="*/ 94 h 96"/>
                <a:gd name="T28" fmla="*/ 68 w 336"/>
                <a:gd name="T29" fmla="*/ 90 h 96"/>
                <a:gd name="T30" fmla="*/ 48 w 336"/>
                <a:gd name="T31" fmla="*/ 80 h 96"/>
                <a:gd name="T32" fmla="*/ 32 w 336"/>
                <a:gd name="T33" fmla="*/ 68 h 96"/>
                <a:gd name="T34" fmla="*/ 18 w 336"/>
                <a:gd name="T35" fmla="*/ 54 h 96"/>
                <a:gd name="T36" fmla="*/ 8 w 336"/>
                <a:gd name="T37" fmla="*/ 38 h 96"/>
                <a:gd name="T38" fmla="*/ 2 w 336"/>
                <a:gd name="T39" fmla="*/ 18 h 96"/>
                <a:gd name="T40" fmla="*/ 0 w 336"/>
                <a:gd name="T41" fmla="*/ 0 h 96"/>
                <a:gd name="T42" fmla="*/ 0 w 336"/>
                <a:gd name="T4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6" h="96">
                  <a:moveTo>
                    <a:pt x="336" y="0"/>
                  </a:moveTo>
                  <a:lnTo>
                    <a:pt x="336" y="0"/>
                  </a:lnTo>
                  <a:lnTo>
                    <a:pt x="336" y="0"/>
                  </a:lnTo>
                  <a:lnTo>
                    <a:pt x="334" y="18"/>
                  </a:lnTo>
                  <a:lnTo>
                    <a:pt x="328" y="38"/>
                  </a:lnTo>
                  <a:lnTo>
                    <a:pt x="318" y="54"/>
                  </a:lnTo>
                  <a:lnTo>
                    <a:pt x="304" y="68"/>
                  </a:lnTo>
                  <a:lnTo>
                    <a:pt x="288" y="80"/>
                  </a:lnTo>
                  <a:lnTo>
                    <a:pt x="268" y="90"/>
                  </a:lnTo>
                  <a:lnTo>
                    <a:pt x="248" y="94"/>
                  </a:lnTo>
                  <a:lnTo>
                    <a:pt x="226" y="96"/>
                  </a:lnTo>
                  <a:lnTo>
                    <a:pt x="110" y="96"/>
                  </a:lnTo>
                  <a:lnTo>
                    <a:pt x="110" y="96"/>
                  </a:lnTo>
                  <a:lnTo>
                    <a:pt x="88" y="94"/>
                  </a:lnTo>
                  <a:lnTo>
                    <a:pt x="68" y="90"/>
                  </a:lnTo>
                  <a:lnTo>
                    <a:pt x="48" y="80"/>
                  </a:lnTo>
                  <a:lnTo>
                    <a:pt x="32" y="68"/>
                  </a:lnTo>
                  <a:lnTo>
                    <a:pt x="18" y="54"/>
                  </a:lnTo>
                  <a:lnTo>
                    <a:pt x="8" y="38"/>
                  </a:lnTo>
                  <a:lnTo>
                    <a:pt x="2" y="18"/>
                  </a:lnTo>
                  <a:lnTo>
                    <a:pt x="0" y="0"/>
                  </a:lnTo>
                  <a:lnTo>
                    <a:pt x="0" y="0"/>
                  </a:lnTo>
                </a:path>
              </a:pathLst>
            </a:custGeom>
            <a:noFill/>
            <a:ln w="28575">
              <a:solidFill>
                <a:srgbClr val="66FF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pic>
        <p:nvPicPr>
          <p:cNvPr id="14" name="Рисунок 13">
            <a:extLst>
              <a:ext uri="{FF2B5EF4-FFF2-40B4-BE49-F238E27FC236}">
                <a16:creationId xmlns:a16="http://schemas.microsoft.com/office/drawing/2014/main" id="{218B37F6-8775-45F3-A93C-AA42455C931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3467" y="526749"/>
            <a:ext cx="2124294" cy="815729"/>
          </a:xfrm>
          <a:prstGeom prst="rect">
            <a:avLst/>
          </a:prstGeom>
        </p:spPr>
      </p:pic>
    </p:spTree>
    <p:extLst>
      <p:ext uri="{BB962C8B-B14F-4D97-AF65-F5344CB8AC3E}">
        <p14:creationId xmlns:p14="http://schemas.microsoft.com/office/powerpoint/2010/main" val="312989885"/>
      </p:ext>
    </p:extLst>
  </p:cSld>
  <p:clrMapOvr>
    <a:masterClrMapping/>
  </p:clrMapOvr>
  <p:extLst>
    <p:ext uri="{DCECCB84-F9BA-43D5-87BE-67443E8EF086}">
      <p15:sldGuideLst xmlns:p15="http://schemas.microsoft.com/office/powerpoint/2012/main">
        <p15:guide id="1" orient="horz" pos="2160">
          <p15:clr>
            <a:srgbClr val="FBAE40"/>
          </p15:clr>
        </p15:guide>
        <p15:guide id="2" pos="93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RU" dirty="0"/>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r>
              <a:rPr lang="en-GB"/>
              <a:t>ABOUT STARWIND</a:t>
            </a:r>
            <a:endParaRPr lang="ru-RU"/>
          </a:p>
        </p:txBody>
      </p:sp>
      <p:sp>
        <p:nvSpPr>
          <p:cNvPr id="6" name="Номер слайда 5"/>
          <p:cNvSpPr>
            <a:spLocks noGrp="1"/>
          </p:cNvSpPr>
          <p:nvPr>
            <p:ph type="sldNum" sz="quarter" idx="12"/>
          </p:nvPr>
        </p:nvSpPr>
        <p:spPr/>
        <p:txBody>
          <a:bodyPr/>
          <a:lstStyle/>
          <a:p>
            <a:fld id="{8AFAE36E-6AEA-460B-8879-CD49635EF9C5}" type="slidenum">
              <a:rPr lang="ru-RU" smtClean="0"/>
              <a:t>‹Nr.›</a:t>
            </a:fld>
            <a:endParaRPr lang="ru-RU"/>
          </a:p>
        </p:txBody>
      </p:sp>
    </p:spTree>
    <p:extLst>
      <p:ext uri="{BB962C8B-B14F-4D97-AF65-F5344CB8AC3E}">
        <p14:creationId xmlns:p14="http://schemas.microsoft.com/office/powerpoint/2010/main" val="3001132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r>
              <a:rPr lang="en-GB"/>
              <a:t>ABOUT STARWIND</a:t>
            </a:r>
            <a:endParaRPr lang="ru-RU"/>
          </a:p>
        </p:txBody>
      </p:sp>
      <p:sp>
        <p:nvSpPr>
          <p:cNvPr id="7" name="Номер слайда 6"/>
          <p:cNvSpPr>
            <a:spLocks noGrp="1"/>
          </p:cNvSpPr>
          <p:nvPr>
            <p:ph type="sldNum" sz="quarter" idx="12"/>
          </p:nvPr>
        </p:nvSpPr>
        <p:spPr/>
        <p:txBody>
          <a:bodyPr/>
          <a:lstStyle/>
          <a:p>
            <a:fld id="{8AFAE36E-6AEA-460B-8879-CD49635EF9C5}" type="slidenum">
              <a:rPr lang="ru-RU" smtClean="0"/>
              <a:t>‹Nr.›</a:t>
            </a:fld>
            <a:endParaRPr lang="ru-RU"/>
          </a:p>
        </p:txBody>
      </p:sp>
    </p:spTree>
    <p:extLst>
      <p:ext uri="{BB962C8B-B14F-4D97-AF65-F5344CB8AC3E}">
        <p14:creationId xmlns:p14="http://schemas.microsoft.com/office/powerpoint/2010/main" val="3511613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r>
              <a:rPr lang="en-GB"/>
              <a:t>ABOUT STARWIND</a:t>
            </a:r>
            <a:endParaRPr lang="ru-RU"/>
          </a:p>
        </p:txBody>
      </p:sp>
      <p:sp>
        <p:nvSpPr>
          <p:cNvPr id="9" name="Номер слайда 8"/>
          <p:cNvSpPr>
            <a:spLocks noGrp="1"/>
          </p:cNvSpPr>
          <p:nvPr>
            <p:ph type="sldNum" sz="quarter" idx="12"/>
          </p:nvPr>
        </p:nvSpPr>
        <p:spPr/>
        <p:txBody>
          <a:bodyPr/>
          <a:lstStyle/>
          <a:p>
            <a:fld id="{8AFAE36E-6AEA-460B-8879-CD49635EF9C5}" type="slidenum">
              <a:rPr lang="ru-RU" smtClean="0"/>
              <a:t>‹Nr.›</a:t>
            </a:fld>
            <a:endParaRPr lang="ru-RU"/>
          </a:p>
        </p:txBody>
      </p:sp>
    </p:spTree>
    <p:extLst>
      <p:ext uri="{BB962C8B-B14F-4D97-AF65-F5344CB8AC3E}">
        <p14:creationId xmlns:p14="http://schemas.microsoft.com/office/powerpoint/2010/main" val="858951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r>
              <a:rPr lang="en-GB"/>
              <a:t>ABOUT STARWIND</a:t>
            </a:r>
            <a:endParaRPr lang="ru-RU"/>
          </a:p>
        </p:txBody>
      </p:sp>
      <p:sp>
        <p:nvSpPr>
          <p:cNvPr id="5" name="Номер слайда 4"/>
          <p:cNvSpPr>
            <a:spLocks noGrp="1"/>
          </p:cNvSpPr>
          <p:nvPr>
            <p:ph type="sldNum" sz="quarter" idx="12"/>
          </p:nvPr>
        </p:nvSpPr>
        <p:spPr/>
        <p:txBody>
          <a:bodyPr/>
          <a:lstStyle/>
          <a:p>
            <a:fld id="{8AFAE36E-6AEA-460B-8879-CD49635EF9C5}" type="slidenum">
              <a:rPr lang="ru-RU" smtClean="0"/>
              <a:t>‹Nr.›</a:t>
            </a:fld>
            <a:endParaRPr lang="ru-RU"/>
          </a:p>
        </p:txBody>
      </p:sp>
    </p:spTree>
    <p:extLst>
      <p:ext uri="{BB962C8B-B14F-4D97-AF65-F5344CB8AC3E}">
        <p14:creationId xmlns:p14="http://schemas.microsoft.com/office/powerpoint/2010/main" val="2816361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r>
              <a:rPr lang="en-GB"/>
              <a:t>ABOUT STARWIND</a:t>
            </a:r>
            <a:endParaRPr lang="ru-RU"/>
          </a:p>
        </p:txBody>
      </p:sp>
      <p:sp>
        <p:nvSpPr>
          <p:cNvPr id="4" name="Номер слайда 3"/>
          <p:cNvSpPr>
            <a:spLocks noGrp="1"/>
          </p:cNvSpPr>
          <p:nvPr>
            <p:ph type="sldNum" sz="quarter" idx="12"/>
          </p:nvPr>
        </p:nvSpPr>
        <p:spPr/>
        <p:txBody>
          <a:bodyPr/>
          <a:lstStyle/>
          <a:p>
            <a:fld id="{8AFAE36E-6AEA-460B-8879-CD49635EF9C5}" type="slidenum">
              <a:rPr lang="ru-RU" smtClean="0"/>
              <a:t>‹Nr.›</a:t>
            </a:fld>
            <a:endParaRPr lang="ru-RU"/>
          </a:p>
        </p:txBody>
      </p:sp>
    </p:spTree>
    <p:extLst>
      <p:ext uri="{BB962C8B-B14F-4D97-AF65-F5344CB8AC3E}">
        <p14:creationId xmlns:p14="http://schemas.microsoft.com/office/powerpoint/2010/main" val="2915044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r>
              <a:rPr lang="en-GB"/>
              <a:t>ABOUT STARWIND</a:t>
            </a:r>
            <a:endParaRPr lang="ru-RU"/>
          </a:p>
        </p:txBody>
      </p:sp>
      <p:sp>
        <p:nvSpPr>
          <p:cNvPr id="7" name="Номер слайда 6"/>
          <p:cNvSpPr>
            <a:spLocks noGrp="1"/>
          </p:cNvSpPr>
          <p:nvPr>
            <p:ph type="sldNum" sz="quarter" idx="12"/>
          </p:nvPr>
        </p:nvSpPr>
        <p:spPr/>
        <p:txBody>
          <a:bodyPr/>
          <a:lstStyle/>
          <a:p>
            <a:fld id="{8AFAE36E-6AEA-460B-8879-CD49635EF9C5}" type="slidenum">
              <a:rPr lang="ru-RU" smtClean="0"/>
              <a:t>‹Nr.›</a:t>
            </a:fld>
            <a:endParaRPr lang="ru-RU"/>
          </a:p>
        </p:txBody>
      </p:sp>
    </p:spTree>
    <p:extLst>
      <p:ext uri="{BB962C8B-B14F-4D97-AF65-F5344CB8AC3E}">
        <p14:creationId xmlns:p14="http://schemas.microsoft.com/office/powerpoint/2010/main" val="294394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r>
              <a:rPr lang="en-GB"/>
              <a:t>ABOUT STARWIND</a:t>
            </a:r>
            <a:endParaRPr lang="ru-RU"/>
          </a:p>
        </p:txBody>
      </p:sp>
      <p:sp>
        <p:nvSpPr>
          <p:cNvPr id="7" name="Номер слайда 6"/>
          <p:cNvSpPr>
            <a:spLocks noGrp="1"/>
          </p:cNvSpPr>
          <p:nvPr>
            <p:ph type="sldNum" sz="quarter" idx="12"/>
          </p:nvPr>
        </p:nvSpPr>
        <p:spPr/>
        <p:txBody>
          <a:bodyPr/>
          <a:lstStyle/>
          <a:p>
            <a:fld id="{8AFAE36E-6AEA-460B-8879-CD49635EF9C5}" type="slidenum">
              <a:rPr lang="ru-RU" smtClean="0"/>
              <a:t>‹Nr.›</a:t>
            </a:fld>
            <a:endParaRPr lang="ru-RU"/>
          </a:p>
        </p:txBody>
      </p:sp>
    </p:spTree>
    <p:extLst>
      <p:ext uri="{BB962C8B-B14F-4D97-AF65-F5344CB8AC3E}">
        <p14:creationId xmlns:p14="http://schemas.microsoft.com/office/powerpoint/2010/main" val="3177656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white">
    <p:spTree>
      <p:nvGrpSpPr>
        <p:cNvPr id="1" name=""/>
        <p:cNvGrpSpPr/>
        <p:nvPr/>
      </p:nvGrpSpPr>
      <p:grpSpPr>
        <a:xfrm>
          <a:off x="0" y="0"/>
          <a:ext cx="0" cy="0"/>
          <a:chOff x="0" y="0"/>
          <a:chExt cx="0" cy="0"/>
        </a:xfrm>
      </p:grpSpPr>
      <p:sp>
        <p:nvSpPr>
          <p:cNvPr id="7" name="Овал 6"/>
          <p:cNvSpPr/>
          <p:nvPr userDrawn="1"/>
        </p:nvSpPr>
        <p:spPr>
          <a:xfrm>
            <a:off x="169335" y="6118754"/>
            <a:ext cx="423333" cy="42333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hasCustomPrompt="1"/>
          </p:nvPr>
        </p:nvSpPr>
        <p:spPr>
          <a:xfrm>
            <a:off x="838200" y="846667"/>
            <a:ext cx="10515600" cy="844021"/>
          </a:xfrm>
        </p:spPr>
        <p:txBody>
          <a:bodyPr lIns="0" tIns="0" rIns="0" bIns="0"/>
          <a:lstStyle>
            <a:lvl1pPr>
              <a:defRPr/>
            </a:lvl1pPr>
          </a:lstStyle>
          <a:p>
            <a:r>
              <a:rPr lang="en-US" dirty="0"/>
              <a:t>Title Text</a:t>
            </a:r>
            <a:endParaRPr lang="ru-RU" dirty="0"/>
          </a:p>
        </p:txBody>
      </p:sp>
      <p:sp>
        <p:nvSpPr>
          <p:cNvPr id="3" name="Объект 2"/>
          <p:cNvSpPr>
            <a:spLocks noGrp="1"/>
          </p:cNvSpPr>
          <p:nvPr>
            <p:ph idx="1"/>
          </p:nvPr>
        </p:nvSpPr>
        <p:spPr>
          <a:xfrm>
            <a:off x="838200" y="2353733"/>
            <a:ext cx="10515600" cy="3823230"/>
          </a:xfrm>
        </p:spPr>
        <p:txBody>
          <a:bodyPr/>
          <a:lstStyle>
            <a:lvl1pPr marL="228600" indent="-228600">
              <a:lnSpc>
                <a:spcPct val="130000"/>
              </a:lnSpc>
              <a:buFont typeface="Wingdings" panose="05000000000000000000" pitchFamily="2" charset="2"/>
              <a:buChar char="§"/>
              <a:defRPr sz="2000"/>
            </a:lvl1pPr>
            <a:lvl2pPr marL="685800" indent="-228600">
              <a:lnSpc>
                <a:spcPct val="130000"/>
              </a:lnSpc>
              <a:buFont typeface="Wingdings" panose="05000000000000000000" pitchFamily="2" charset="2"/>
              <a:buChar char="§"/>
              <a:defRPr sz="1800"/>
            </a:lvl2pPr>
            <a:lvl3pPr marL="1143000" indent="-228600">
              <a:lnSpc>
                <a:spcPct val="130000"/>
              </a:lnSpc>
              <a:buFont typeface="Wingdings" panose="05000000000000000000" pitchFamily="2" charset="2"/>
              <a:buChar char="§"/>
              <a:defRPr sz="1600"/>
            </a:lvl3pPr>
            <a:lvl4pPr marL="1600200" indent="-228600">
              <a:lnSpc>
                <a:spcPct val="130000"/>
              </a:lnSpc>
              <a:buFont typeface="Wingdings" panose="05000000000000000000" pitchFamily="2" charset="2"/>
              <a:buChar char="§"/>
              <a:defRPr sz="1400"/>
            </a:lvl4pPr>
            <a:lvl5pPr marL="2057400" indent="-228600">
              <a:lnSpc>
                <a:spcPct val="130000"/>
              </a:lnSpc>
              <a:buFont typeface="Wingdings" panose="05000000000000000000" pitchFamily="2" charset="2"/>
              <a:buChar char="§"/>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Нижний колонтитул 4"/>
          <p:cNvSpPr>
            <a:spLocks noGrp="1"/>
          </p:cNvSpPr>
          <p:nvPr>
            <p:ph type="ftr" sz="quarter" idx="11"/>
          </p:nvPr>
        </p:nvSpPr>
        <p:spPr>
          <a:xfrm rot="16200000">
            <a:off x="-491696" y="4479723"/>
            <a:ext cx="1745396" cy="365125"/>
          </a:xfrm>
        </p:spPr>
        <p:txBody>
          <a:bodyPr lIns="0" tIns="0" rIns="0" bIns="0"/>
          <a:lstStyle>
            <a:lvl1pPr algn="l">
              <a:defRPr>
                <a:solidFill>
                  <a:schemeClr val="tx2"/>
                </a:solidFill>
                <a:latin typeface="+mn-lt"/>
              </a:defRPr>
            </a:lvl1pPr>
          </a:lstStyle>
          <a:p>
            <a:r>
              <a:rPr lang="en-US" dirty="0"/>
              <a:t>ABOUT STARWIND</a:t>
            </a:r>
            <a:endParaRPr lang="ru-RU" dirty="0"/>
          </a:p>
        </p:txBody>
      </p:sp>
      <p:sp>
        <p:nvSpPr>
          <p:cNvPr id="6" name="Номер слайда 5"/>
          <p:cNvSpPr>
            <a:spLocks noGrp="1"/>
          </p:cNvSpPr>
          <p:nvPr>
            <p:ph type="sldNum" sz="quarter" idx="12"/>
          </p:nvPr>
        </p:nvSpPr>
        <p:spPr>
          <a:xfrm>
            <a:off x="113243" y="6189318"/>
            <a:ext cx="535515" cy="262748"/>
          </a:xfrm>
        </p:spPr>
        <p:txBody>
          <a:bodyPr/>
          <a:lstStyle>
            <a:lvl1pPr algn="ctr">
              <a:defRPr sz="1600">
                <a:solidFill>
                  <a:schemeClr val="tx2"/>
                </a:solidFill>
                <a:latin typeface="+mn-lt"/>
              </a:defRPr>
            </a:lvl1pPr>
          </a:lstStyle>
          <a:p>
            <a:fld id="{2F557A5E-3A5C-4267-96B2-352DF72A26AC}" type="slidenum">
              <a:rPr lang="en-US" smtClean="0"/>
              <a:pPr/>
              <a:t>‹Nr.›</a:t>
            </a:fld>
            <a:endParaRPr lang="ru-RU" dirty="0"/>
          </a:p>
        </p:txBody>
      </p:sp>
      <p:cxnSp>
        <p:nvCxnSpPr>
          <p:cNvPr id="10" name="Прямая соединительная линия 9"/>
          <p:cNvCxnSpPr/>
          <p:nvPr userDrawn="1"/>
        </p:nvCxnSpPr>
        <p:spPr>
          <a:xfrm flipV="1">
            <a:off x="381001" y="5632315"/>
            <a:ext cx="0" cy="38910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Текст 16"/>
          <p:cNvSpPr>
            <a:spLocks noGrp="1"/>
          </p:cNvSpPr>
          <p:nvPr>
            <p:ph type="body" sz="quarter" idx="13" hasCustomPrompt="1"/>
          </p:nvPr>
        </p:nvSpPr>
        <p:spPr>
          <a:xfrm>
            <a:off x="838200" y="477309"/>
            <a:ext cx="3502025" cy="369358"/>
          </a:xfrm>
        </p:spPr>
        <p:txBody>
          <a:bodyPr lIns="0" tIns="0" rIns="0" bIns="0" anchor="ctr" anchorCtr="0">
            <a:normAutofit/>
          </a:bodyPr>
          <a:lstStyle>
            <a:lvl1pPr marL="0" indent="0">
              <a:buNone/>
              <a:defRPr lang="ru-RU" sz="1600" kern="1200" dirty="0" smtClean="0">
                <a:solidFill>
                  <a:schemeClr val="accent3"/>
                </a:solidFill>
                <a:latin typeface="+mn-lt"/>
                <a:ea typeface="+mj-ea"/>
                <a:cs typeface="+mj-cs"/>
              </a:defRPr>
            </a:lvl1pPr>
          </a:lstStyle>
          <a:p>
            <a:pPr lvl="0"/>
            <a:r>
              <a:rPr lang="en-US" dirty="0"/>
              <a:t>Subtitle text</a:t>
            </a:r>
            <a:endParaRPr lang="ru-RU" dirty="0"/>
          </a:p>
        </p:txBody>
      </p:sp>
      <p:pic>
        <p:nvPicPr>
          <p:cNvPr id="41" name="Рисунок 40">
            <a:extLst>
              <a:ext uri="{FF2B5EF4-FFF2-40B4-BE49-F238E27FC236}">
                <a16:creationId xmlns:a16="http://schemas.microsoft.com/office/drawing/2014/main" id="{08542FC0-FA1E-4843-86A4-3C82873462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770" y="526750"/>
            <a:ext cx="1455990" cy="559100"/>
          </a:xfrm>
          <a:prstGeom prst="rect">
            <a:avLst/>
          </a:prstGeom>
        </p:spPr>
      </p:pic>
    </p:spTree>
    <p:extLst>
      <p:ext uri="{BB962C8B-B14F-4D97-AF65-F5344CB8AC3E}">
        <p14:creationId xmlns:p14="http://schemas.microsoft.com/office/powerpoint/2010/main" val="819674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r>
              <a:rPr lang="en-GB"/>
              <a:t>ABOUT STARWIND</a:t>
            </a:r>
            <a:endParaRPr lang="ru-RU"/>
          </a:p>
        </p:txBody>
      </p:sp>
      <p:sp>
        <p:nvSpPr>
          <p:cNvPr id="6" name="Номер слайда 5"/>
          <p:cNvSpPr>
            <a:spLocks noGrp="1"/>
          </p:cNvSpPr>
          <p:nvPr>
            <p:ph type="sldNum" sz="quarter" idx="12"/>
          </p:nvPr>
        </p:nvSpPr>
        <p:spPr/>
        <p:txBody>
          <a:bodyPr/>
          <a:lstStyle/>
          <a:p>
            <a:fld id="{8AFAE36E-6AEA-460B-8879-CD49635EF9C5}" type="slidenum">
              <a:rPr lang="ru-RU" smtClean="0"/>
              <a:t>‹Nr.›</a:t>
            </a:fld>
            <a:endParaRPr lang="ru-RU"/>
          </a:p>
        </p:txBody>
      </p:sp>
    </p:spTree>
    <p:extLst>
      <p:ext uri="{BB962C8B-B14F-4D97-AF65-F5344CB8AC3E}">
        <p14:creationId xmlns:p14="http://schemas.microsoft.com/office/powerpoint/2010/main" val="1049383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r>
              <a:rPr lang="en-GB"/>
              <a:t>ABOUT STARWIND</a:t>
            </a:r>
            <a:endParaRPr lang="ru-RU"/>
          </a:p>
        </p:txBody>
      </p:sp>
      <p:sp>
        <p:nvSpPr>
          <p:cNvPr id="6" name="Номер слайда 5"/>
          <p:cNvSpPr>
            <a:spLocks noGrp="1"/>
          </p:cNvSpPr>
          <p:nvPr>
            <p:ph type="sldNum" sz="quarter" idx="12"/>
          </p:nvPr>
        </p:nvSpPr>
        <p:spPr/>
        <p:txBody>
          <a:bodyPr/>
          <a:lstStyle/>
          <a:p>
            <a:fld id="{8AFAE36E-6AEA-460B-8879-CD49635EF9C5}" type="slidenum">
              <a:rPr lang="ru-RU" smtClean="0"/>
              <a:t>‹Nr.›</a:t>
            </a:fld>
            <a:endParaRPr lang="ru-RU"/>
          </a:p>
        </p:txBody>
      </p:sp>
    </p:spTree>
    <p:extLst>
      <p:ext uri="{BB962C8B-B14F-4D97-AF65-F5344CB8AC3E}">
        <p14:creationId xmlns:p14="http://schemas.microsoft.com/office/powerpoint/2010/main" val="1942301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Овал 6"/>
          <p:cNvSpPr/>
          <p:nvPr userDrawn="1"/>
        </p:nvSpPr>
        <p:spPr>
          <a:xfrm>
            <a:off x="169335" y="6118754"/>
            <a:ext cx="423333" cy="42333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hasCustomPrompt="1"/>
          </p:nvPr>
        </p:nvSpPr>
        <p:spPr>
          <a:xfrm>
            <a:off x="838200" y="846667"/>
            <a:ext cx="10515600" cy="844021"/>
          </a:xfrm>
        </p:spPr>
        <p:txBody>
          <a:bodyPr lIns="0" tIns="0" rIns="0" bIns="0"/>
          <a:lstStyle>
            <a:lvl1pPr>
              <a:defRPr/>
            </a:lvl1pPr>
          </a:lstStyle>
          <a:p>
            <a:r>
              <a:rPr lang="en-US" dirty="0"/>
              <a:t>Title Text</a:t>
            </a:r>
            <a:endParaRPr lang="ru-RU" dirty="0"/>
          </a:p>
        </p:txBody>
      </p:sp>
      <p:sp>
        <p:nvSpPr>
          <p:cNvPr id="3" name="Объект 2"/>
          <p:cNvSpPr>
            <a:spLocks noGrp="1"/>
          </p:cNvSpPr>
          <p:nvPr>
            <p:ph idx="1"/>
          </p:nvPr>
        </p:nvSpPr>
        <p:spPr>
          <a:xfrm>
            <a:off x="1266826" y="2353733"/>
            <a:ext cx="5353050" cy="3823230"/>
          </a:xfrm>
        </p:spPr>
        <p:txBody>
          <a:bodyPr lIns="0" tIns="0" rIns="0" bIns="0" anchor="ctr" anchorCtr="0">
            <a:normAutofit/>
          </a:bodyPr>
          <a:lstStyle>
            <a:lvl1pPr marL="0" indent="0">
              <a:lnSpc>
                <a:spcPct val="130000"/>
              </a:lnSpc>
              <a:buFont typeface="Wingdings" panose="05000000000000000000" pitchFamily="2" charset="2"/>
              <a:buNone/>
              <a:defRPr sz="1400"/>
            </a:lvl1pPr>
            <a:lvl2pPr marL="457200" indent="0">
              <a:lnSpc>
                <a:spcPct val="130000"/>
              </a:lnSpc>
              <a:buFont typeface="Wingdings" panose="05000000000000000000" pitchFamily="2" charset="2"/>
              <a:buNone/>
              <a:defRPr sz="1400"/>
            </a:lvl2pPr>
            <a:lvl3pPr marL="914400" indent="0">
              <a:lnSpc>
                <a:spcPct val="130000"/>
              </a:lnSpc>
              <a:buFont typeface="Wingdings" panose="05000000000000000000" pitchFamily="2" charset="2"/>
              <a:buNone/>
              <a:defRPr sz="1400"/>
            </a:lvl3pPr>
            <a:lvl4pPr marL="1371600" indent="0">
              <a:lnSpc>
                <a:spcPct val="130000"/>
              </a:lnSpc>
              <a:buFont typeface="Wingdings" panose="05000000000000000000" pitchFamily="2" charset="2"/>
              <a:buNone/>
              <a:defRPr sz="1400"/>
            </a:lvl4pPr>
            <a:lvl5pPr marL="1828800" indent="0">
              <a:lnSpc>
                <a:spcPct val="130000"/>
              </a:lnSpc>
              <a:buFont typeface="Wingdings" panose="05000000000000000000" pitchFamily="2" charset="2"/>
              <a:buNone/>
              <a:defRPr sz="14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Нижний колонтитул 4"/>
          <p:cNvSpPr>
            <a:spLocks noGrp="1"/>
          </p:cNvSpPr>
          <p:nvPr>
            <p:ph type="ftr" sz="quarter" idx="11"/>
          </p:nvPr>
        </p:nvSpPr>
        <p:spPr>
          <a:xfrm rot="16200000">
            <a:off x="-491696" y="4479723"/>
            <a:ext cx="1745396" cy="365125"/>
          </a:xfrm>
        </p:spPr>
        <p:txBody>
          <a:bodyPr lIns="0" tIns="0" rIns="0" bIns="0"/>
          <a:lstStyle>
            <a:lvl1pPr algn="l">
              <a:defRPr>
                <a:solidFill>
                  <a:schemeClr val="tx2"/>
                </a:solidFill>
                <a:latin typeface="+mn-lt"/>
              </a:defRPr>
            </a:lvl1pPr>
          </a:lstStyle>
          <a:p>
            <a:r>
              <a:rPr lang="en-US" dirty="0"/>
              <a:t>ABOUT STARWIND</a:t>
            </a:r>
            <a:endParaRPr lang="ru-RU" dirty="0"/>
          </a:p>
        </p:txBody>
      </p:sp>
      <p:sp>
        <p:nvSpPr>
          <p:cNvPr id="6" name="Номер слайда 5"/>
          <p:cNvSpPr>
            <a:spLocks noGrp="1"/>
          </p:cNvSpPr>
          <p:nvPr>
            <p:ph type="sldNum" sz="quarter" idx="12"/>
          </p:nvPr>
        </p:nvSpPr>
        <p:spPr>
          <a:xfrm>
            <a:off x="113243" y="6189318"/>
            <a:ext cx="535515" cy="262748"/>
          </a:xfrm>
        </p:spPr>
        <p:txBody>
          <a:bodyPr/>
          <a:lstStyle>
            <a:lvl1pPr algn="ctr">
              <a:defRPr sz="1600">
                <a:solidFill>
                  <a:schemeClr val="tx2"/>
                </a:solidFill>
                <a:latin typeface="+mn-lt"/>
              </a:defRPr>
            </a:lvl1pPr>
          </a:lstStyle>
          <a:p>
            <a:fld id="{2F557A5E-3A5C-4267-96B2-352DF72A26AC}" type="slidenum">
              <a:rPr lang="en-US" smtClean="0"/>
              <a:pPr/>
              <a:t>‹Nr.›</a:t>
            </a:fld>
            <a:endParaRPr lang="ru-RU" dirty="0"/>
          </a:p>
        </p:txBody>
      </p:sp>
      <p:cxnSp>
        <p:nvCxnSpPr>
          <p:cNvPr id="10" name="Прямая соединительная линия 9"/>
          <p:cNvCxnSpPr/>
          <p:nvPr userDrawn="1"/>
        </p:nvCxnSpPr>
        <p:spPr>
          <a:xfrm flipV="1">
            <a:off x="381001" y="5632315"/>
            <a:ext cx="0" cy="38910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Текст 16"/>
          <p:cNvSpPr>
            <a:spLocks noGrp="1"/>
          </p:cNvSpPr>
          <p:nvPr>
            <p:ph type="body" sz="quarter" idx="13" hasCustomPrompt="1"/>
          </p:nvPr>
        </p:nvSpPr>
        <p:spPr>
          <a:xfrm>
            <a:off x="838200" y="477309"/>
            <a:ext cx="3502025" cy="369358"/>
          </a:xfrm>
        </p:spPr>
        <p:txBody>
          <a:bodyPr lIns="0" tIns="0" rIns="0" bIns="0" anchor="ctr" anchorCtr="0">
            <a:normAutofit/>
          </a:bodyPr>
          <a:lstStyle>
            <a:lvl1pPr marL="0" indent="0">
              <a:buNone/>
              <a:defRPr lang="ru-RU" sz="1600" kern="1200" dirty="0" smtClean="0">
                <a:solidFill>
                  <a:schemeClr val="accent3"/>
                </a:solidFill>
                <a:latin typeface="+mn-lt"/>
                <a:ea typeface="+mj-ea"/>
                <a:cs typeface="+mj-cs"/>
              </a:defRPr>
            </a:lvl1pPr>
          </a:lstStyle>
          <a:p>
            <a:pPr lvl="0"/>
            <a:r>
              <a:rPr lang="en-US" dirty="0"/>
              <a:t>Subtitle text</a:t>
            </a:r>
            <a:endParaRPr lang="ru-RU" dirty="0"/>
          </a:p>
        </p:txBody>
      </p:sp>
      <p:sp>
        <p:nvSpPr>
          <p:cNvPr id="8" name="Рисунок 7"/>
          <p:cNvSpPr>
            <a:spLocks noGrp="1"/>
          </p:cNvSpPr>
          <p:nvPr>
            <p:ph type="pic" sz="quarter" idx="14"/>
          </p:nvPr>
        </p:nvSpPr>
        <p:spPr>
          <a:xfrm>
            <a:off x="7119936" y="2588660"/>
            <a:ext cx="4462464" cy="3343584"/>
          </a:xfr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ru-RU" sz="1800">
                <a:solidFill>
                  <a:schemeClr val="bg2">
                    <a:lumMod val="75000"/>
                  </a:schemeClr>
                </a:solidFill>
              </a:defRPr>
            </a:lvl1pPr>
          </a:lstStyle>
          <a:p>
            <a:pPr marL="0" lvl="0" algn="ctr"/>
            <a:endParaRPr lang="ru-RU"/>
          </a:p>
        </p:txBody>
      </p:sp>
      <p:pic>
        <p:nvPicPr>
          <p:cNvPr id="41" name="Рисунок 40">
            <a:extLst>
              <a:ext uri="{FF2B5EF4-FFF2-40B4-BE49-F238E27FC236}">
                <a16:creationId xmlns:a16="http://schemas.microsoft.com/office/drawing/2014/main" id="{30D5AD95-EAD8-4B69-BDD2-AD05B9D19CC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770" y="526750"/>
            <a:ext cx="1455990" cy="559100"/>
          </a:xfrm>
          <a:prstGeom prst="rect">
            <a:avLst/>
          </a:prstGeom>
        </p:spPr>
      </p:pic>
    </p:spTree>
    <p:extLst>
      <p:ext uri="{BB962C8B-B14F-4D97-AF65-F5344CB8AC3E}">
        <p14:creationId xmlns:p14="http://schemas.microsoft.com/office/powerpoint/2010/main" val="409569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7" name="Овал 6"/>
          <p:cNvSpPr/>
          <p:nvPr userDrawn="1"/>
        </p:nvSpPr>
        <p:spPr>
          <a:xfrm>
            <a:off x="169335" y="6118754"/>
            <a:ext cx="423333" cy="42333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hasCustomPrompt="1"/>
          </p:nvPr>
        </p:nvSpPr>
        <p:spPr>
          <a:xfrm>
            <a:off x="838200" y="846667"/>
            <a:ext cx="10515600" cy="844021"/>
          </a:xfrm>
        </p:spPr>
        <p:txBody>
          <a:bodyPr lIns="0" tIns="0" rIns="0" bIns="0"/>
          <a:lstStyle>
            <a:lvl1pPr>
              <a:defRPr/>
            </a:lvl1pPr>
          </a:lstStyle>
          <a:p>
            <a:r>
              <a:rPr lang="en-US" dirty="0"/>
              <a:t>Title Text</a:t>
            </a:r>
            <a:endParaRPr lang="ru-RU" dirty="0"/>
          </a:p>
        </p:txBody>
      </p:sp>
      <p:sp>
        <p:nvSpPr>
          <p:cNvPr id="3" name="Объект 2"/>
          <p:cNvSpPr>
            <a:spLocks noGrp="1"/>
          </p:cNvSpPr>
          <p:nvPr>
            <p:ph idx="1"/>
          </p:nvPr>
        </p:nvSpPr>
        <p:spPr>
          <a:xfrm>
            <a:off x="1266826" y="3259949"/>
            <a:ext cx="4229099" cy="2917014"/>
          </a:xfrm>
        </p:spPr>
        <p:txBody>
          <a:bodyPr lIns="0" tIns="0" rIns="0" bIns="0" anchor="t" anchorCtr="0">
            <a:normAutofit/>
          </a:bodyPr>
          <a:lstStyle>
            <a:lvl1pPr marL="0" indent="0">
              <a:lnSpc>
                <a:spcPct val="130000"/>
              </a:lnSpc>
              <a:buFont typeface="Wingdings" panose="05000000000000000000" pitchFamily="2" charset="2"/>
              <a:buNone/>
              <a:defRPr sz="1200"/>
            </a:lvl1pPr>
            <a:lvl2pPr marL="457200" indent="0">
              <a:lnSpc>
                <a:spcPct val="130000"/>
              </a:lnSpc>
              <a:buFont typeface="Wingdings" panose="05000000000000000000" pitchFamily="2" charset="2"/>
              <a:buNone/>
              <a:defRPr sz="1200"/>
            </a:lvl2pPr>
            <a:lvl3pPr marL="914400" indent="0">
              <a:lnSpc>
                <a:spcPct val="130000"/>
              </a:lnSpc>
              <a:buFont typeface="Wingdings" panose="05000000000000000000" pitchFamily="2" charset="2"/>
              <a:buNone/>
              <a:defRPr sz="1200"/>
            </a:lvl3pPr>
            <a:lvl4pPr marL="1371600" indent="0">
              <a:lnSpc>
                <a:spcPct val="130000"/>
              </a:lnSpc>
              <a:buFont typeface="Wingdings" panose="05000000000000000000" pitchFamily="2" charset="2"/>
              <a:buNone/>
              <a:defRPr sz="1200"/>
            </a:lvl4pPr>
            <a:lvl5pPr marL="1828800" indent="0">
              <a:lnSpc>
                <a:spcPct val="130000"/>
              </a:lnSpc>
              <a:buFont typeface="Wingdings" panose="05000000000000000000" pitchFamily="2" charset="2"/>
              <a:buNone/>
              <a:defRPr sz="12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Нижний колонтитул 4"/>
          <p:cNvSpPr>
            <a:spLocks noGrp="1"/>
          </p:cNvSpPr>
          <p:nvPr>
            <p:ph type="ftr" sz="quarter" idx="11"/>
          </p:nvPr>
        </p:nvSpPr>
        <p:spPr>
          <a:xfrm rot="16200000">
            <a:off x="-491696" y="4479723"/>
            <a:ext cx="1745396" cy="365125"/>
          </a:xfrm>
        </p:spPr>
        <p:txBody>
          <a:bodyPr lIns="0" tIns="0" rIns="0" bIns="0"/>
          <a:lstStyle>
            <a:lvl1pPr algn="l">
              <a:defRPr>
                <a:solidFill>
                  <a:schemeClr val="tx2"/>
                </a:solidFill>
                <a:latin typeface="+mn-lt"/>
              </a:defRPr>
            </a:lvl1pPr>
          </a:lstStyle>
          <a:p>
            <a:r>
              <a:rPr lang="en-US" dirty="0"/>
              <a:t>ABOUT STARWIND</a:t>
            </a:r>
            <a:endParaRPr lang="ru-RU" dirty="0"/>
          </a:p>
        </p:txBody>
      </p:sp>
      <p:sp>
        <p:nvSpPr>
          <p:cNvPr id="6" name="Номер слайда 5"/>
          <p:cNvSpPr>
            <a:spLocks noGrp="1"/>
          </p:cNvSpPr>
          <p:nvPr>
            <p:ph type="sldNum" sz="quarter" idx="12"/>
          </p:nvPr>
        </p:nvSpPr>
        <p:spPr>
          <a:xfrm>
            <a:off x="113243" y="6189318"/>
            <a:ext cx="535515" cy="262748"/>
          </a:xfrm>
        </p:spPr>
        <p:txBody>
          <a:bodyPr/>
          <a:lstStyle>
            <a:lvl1pPr algn="ctr">
              <a:defRPr sz="1600">
                <a:solidFill>
                  <a:schemeClr val="tx2"/>
                </a:solidFill>
                <a:latin typeface="+mn-lt"/>
              </a:defRPr>
            </a:lvl1pPr>
          </a:lstStyle>
          <a:p>
            <a:fld id="{2F557A5E-3A5C-4267-96B2-352DF72A26AC}" type="slidenum">
              <a:rPr lang="en-US" smtClean="0"/>
              <a:pPr/>
              <a:t>‹Nr.›</a:t>
            </a:fld>
            <a:endParaRPr lang="ru-RU" dirty="0"/>
          </a:p>
        </p:txBody>
      </p:sp>
      <p:cxnSp>
        <p:nvCxnSpPr>
          <p:cNvPr id="10" name="Прямая соединительная линия 9"/>
          <p:cNvCxnSpPr/>
          <p:nvPr userDrawn="1"/>
        </p:nvCxnSpPr>
        <p:spPr>
          <a:xfrm flipV="1">
            <a:off x="381001" y="5632315"/>
            <a:ext cx="0" cy="38910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Текст 16"/>
          <p:cNvSpPr>
            <a:spLocks noGrp="1"/>
          </p:cNvSpPr>
          <p:nvPr>
            <p:ph type="body" sz="quarter" idx="13" hasCustomPrompt="1"/>
          </p:nvPr>
        </p:nvSpPr>
        <p:spPr>
          <a:xfrm>
            <a:off x="838200" y="477309"/>
            <a:ext cx="3502025" cy="369358"/>
          </a:xfrm>
        </p:spPr>
        <p:txBody>
          <a:bodyPr lIns="0" tIns="0" rIns="0" bIns="0" anchor="ctr" anchorCtr="0">
            <a:normAutofit/>
          </a:bodyPr>
          <a:lstStyle>
            <a:lvl1pPr marL="0" indent="0">
              <a:buNone/>
              <a:defRPr lang="ru-RU" sz="1600" kern="1200" dirty="0" smtClean="0">
                <a:solidFill>
                  <a:schemeClr val="accent3"/>
                </a:solidFill>
                <a:latin typeface="+mn-lt"/>
                <a:ea typeface="+mj-ea"/>
                <a:cs typeface="+mj-cs"/>
              </a:defRPr>
            </a:lvl1pPr>
          </a:lstStyle>
          <a:p>
            <a:pPr lvl="0"/>
            <a:r>
              <a:rPr lang="en-US" dirty="0"/>
              <a:t>Subtitle text</a:t>
            </a:r>
            <a:endParaRPr lang="ru-RU" dirty="0"/>
          </a:p>
        </p:txBody>
      </p:sp>
      <p:sp>
        <p:nvSpPr>
          <p:cNvPr id="43" name="Объект 2"/>
          <p:cNvSpPr>
            <a:spLocks noGrp="1"/>
          </p:cNvSpPr>
          <p:nvPr>
            <p:ph idx="14"/>
          </p:nvPr>
        </p:nvSpPr>
        <p:spPr>
          <a:xfrm>
            <a:off x="6199185" y="3259949"/>
            <a:ext cx="4229099" cy="2917014"/>
          </a:xfrm>
        </p:spPr>
        <p:txBody>
          <a:bodyPr lIns="0" tIns="0" rIns="0" bIns="0" anchor="t" anchorCtr="0">
            <a:normAutofit/>
          </a:bodyPr>
          <a:lstStyle>
            <a:lvl1pPr marL="0" indent="0">
              <a:lnSpc>
                <a:spcPct val="130000"/>
              </a:lnSpc>
              <a:buFont typeface="Wingdings" panose="05000000000000000000" pitchFamily="2" charset="2"/>
              <a:buNone/>
              <a:defRPr sz="1200"/>
            </a:lvl1pPr>
            <a:lvl2pPr marL="457200" indent="0">
              <a:lnSpc>
                <a:spcPct val="130000"/>
              </a:lnSpc>
              <a:buFont typeface="Wingdings" panose="05000000000000000000" pitchFamily="2" charset="2"/>
              <a:buNone/>
              <a:defRPr sz="1200"/>
            </a:lvl2pPr>
            <a:lvl3pPr marL="914400" indent="0">
              <a:lnSpc>
                <a:spcPct val="130000"/>
              </a:lnSpc>
              <a:buFont typeface="Wingdings" panose="05000000000000000000" pitchFamily="2" charset="2"/>
              <a:buNone/>
              <a:defRPr sz="1200"/>
            </a:lvl3pPr>
            <a:lvl4pPr marL="1371600" indent="0">
              <a:lnSpc>
                <a:spcPct val="130000"/>
              </a:lnSpc>
              <a:buFont typeface="Wingdings" panose="05000000000000000000" pitchFamily="2" charset="2"/>
              <a:buNone/>
              <a:defRPr sz="1200"/>
            </a:lvl4pPr>
            <a:lvl5pPr marL="1828800" indent="0">
              <a:lnSpc>
                <a:spcPct val="130000"/>
              </a:lnSpc>
              <a:buFont typeface="Wingdings" panose="05000000000000000000" pitchFamily="2" charset="2"/>
              <a:buNone/>
              <a:defRPr sz="12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pic>
        <p:nvPicPr>
          <p:cNvPr id="41" name="Рисунок 40">
            <a:extLst>
              <a:ext uri="{FF2B5EF4-FFF2-40B4-BE49-F238E27FC236}">
                <a16:creationId xmlns:a16="http://schemas.microsoft.com/office/drawing/2014/main" id="{8CCC91FB-23D8-4ACF-BB50-4793EF3EA7F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770" y="526750"/>
            <a:ext cx="1455990" cy="559100"/>
          </a:xfrm>
          <a:prstGeom prst="rect">
            <a:avLst/>
          </a:prstGeom>
        </p:spPr>
      </p:pic>
    </p:spTree>
    <p:extLst>
      <p:ext uri="{BB962C8B-B14F-4D97-AF65-F5344CB8AC3E}">
        <p14:creationId xmlns:p14="http://schemas.microsoft.com/office/powerpoint/2010/main" val="381106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image. 2 columns">
    <p:spTree>
      <p:nvGrpSpPr>
        <p:cNvPr id="1" name=""/>
        <p:cNvGrpSpPr/>
        <p:nvPr/>
      </p:nvGrpSpPr>
      <p:grpSpPr>
        <a:xfrm>
          <a:off x="0" y="0"/>
          <a:ext cx="0" cy="0"/>
          <a:chOff x="0" y="0"/>
          <a:chExt cx="0" cy="0"/>
        </a:xfrm>
      </p:grpSpPr>
      <p:sp>
        <p:nvSpPr>
          <p:cNvPr id="7" name="Овал 6"/>
          <p:cNvSpPr/>
          <p:nvPr userDrawn="1"/>
        </p:nvSpPr>
        <p:spPr>
          <a:xfrm>
            <a:off x="169335" y="6118754"/>
            <a:ext cx="423333" cy="42333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hasCustomPrompt="1"/>
          </p:nvPr>
        </p:nvSpPr>
        <p:spPr>
          <a:xfrm>
            <a:off x="838200" y="846667"/>
            <a:ext cx="10515600" cy="844021"/>
          </a:xfrm>
        </p:spPr>
        <p:txBody>
          <a:bodyPr lIns="0" tIns="0" rIns="0" bIns="0"/>
          <a:lstStyle>
            <a:lvl1pPr>
              <a:defRPr/>
            </a:lvl1pPr>
          </a:lstStyle>
          <a:p>
            <a:r>
              <a:rPr lang="en-US" dirty="0"/>
              <a:t>Title Text</a:t>
            </a:r>
            <a:endParaRPr lang="ru-RU" dirty="0"/>
          </a:p>
        </p:txBody>
      </p:sp>
      <p:sp>
        <p:nvSpPr>
          <p:cNvPr id="3" name="Объект 2"/>
          <p:cNvSpPr>
            <a:spLocks noGrp="1"/>
          </p:cNvSpPr>
          <p:nvPr>
            <p:ph idx="1"/>
          </p:nvPr>
        </p:nvSpPr>
        <p:spPr>
          <a:xfrm>
            <a:off x="1266826" y="4505017"/>
            <a:ext cx="4229099" cy="1671945"/>
          </a:xfrm>
        </p:spPr>
        <p:txBody>
          <a:bodyPr lIns="0" tIns="0" rIns="0" bIns="0" anchor="t" anchorCtr="0">
            <a:normAutofit/>
          </a:bodyPr>
          <a:lstStyle>
            <a:lvl1pPr marL="0" indent="0">
              <a:lnSpc>
                <a:spcPct val="130000"/>
              </a:lnSpc>
              <a:buFont typeface="Wingdings" panose="05000000000000000000" pitchFamily="2" charset="2"/>
              <a:buNone/>
              <a:defRPr sz="1200"/>
            </a:lvl1pPr>
            <a:lvl2pPr marL="457200" indent="0">
              <a:lnSpc>
                <a:spcPct val="130000"/>
              </a:lnSpc>
              <a:buFont typeface="Wingdings" panose="05000000000000000000" pitchFamily="2" charset="2"/>
              <a:buNone/>
              <a:defRPr sz="1200"/>
            </a:lvl2pPr>
            <a:lvl3pPr marL="914400" indent="0">
              <a:lnSpc>
                <a:spcPct val="130000"/>
              </a:lnSpc>
              <a:buFont typeface="Wingdings" panose="05000000000000000000" pitchFamily="2" charset="2"/>
              <a:buNone/>
              <a:defRPr sz="1200"/>
            </a:lvl3pPr>
            <a:lvl4pPr marL="1371600" indent="0">
              <a:lnSpc>
                <a:spcPct val="130000"/>
              </a:lnSpc>
              <a:buFont typeface="Wingdings" panose="05000000000000000000" pitchFamily="2" charset="2"/>
              <a:buNone/>
              <a:defRPr sz="1200"/>
            </a:lvl4pPr>
            <a:lvl5pPr marL="1828800" indent="0">
              <a:lnSpc>
                <a:spcPct val="130000"/>
              </a:lnSpc>
              <a:buFont typeface="Wingdings" panose="05000000000000000000" pitchFamily="2" charset="2"/>
              <a:buNone/>
              <a:defRPr sz="12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Нижний колонтитул 4"/>
          <p:cNvSpPr>
            <a:spLocks noGrp="1"/>
          </p:cNvSpPr>
          <p:nvPr>
            <p:ph type="ftr" sz="quarter" idx="11"/>
          </p:nvPr>
        </p:nvSpPr>
        <p:spPr>
          <a:xfrm rot="16200000">
            <a:off x="-491696" y="4479723"/>
            <a:ext cx="1745396" cy="365125"/>
          </a:xfrm>
        </p:spPr>
        <p:txBody>
          <a:bodyPr lIns="0" tIns="0" rIns="0" bIns="0"/>
          <a:lstStyle>
            <a:lvl1pPr algn="l">
              <a:defRPr>
                <a:solidFill>
                  <a:schemeClr val="tx2"/>
                </a:solidFill>
                <a:latin typeface="+mn-lt"/>
              </a:defRPr>
            </a:lvl1pPr>
          </a:lstStyle>
          <a:p>
            <a:r>
              <a:rPr lang="en-US" dirty="0"/>
              <a:t>ABOUT STARWIND</a:t>
            </a:r>
            <a:endParaRPr lang="ru-RU" dirty="0"/>
          </a:p>
        </p:txBody>
      </p:sp>
      <p:sp>
        <p:nvSpPr>
          <p:cNvPr id="6" name="Номер слайда 5"/>
          <p:cNvSpPr>
            <a:spLocks noGrp="1"/>
          </p:cNvSpPr>
          <p:nvPr>
            <p:ph type="sldNum" sz="quarter" idx="12"/>
          </p:nvPr>
        </p:nvSpPr>
        <p:spPr>
          <a:xfrm>
            <a:off x="113243" y="6189318"/>
            <a:ext cx="535515" cy="262748"/>
          </a:xfrm>
        </p:spPr>
        <p:txBody>
          <a:bodyPr/>
          <a:lstStyle>
            <a:lvl1pPr algn="ctr">
              <a:defRPr sz="1600">
                <a:solidFill>
                  <a:schemeClr val="tx2"/>
                </a:solidFill>
                <a:latin typeface="+mn-lt"/>
              </a:defRPr>
            </a:lvl1pPr>
          </a:lstStyle>
          <a:p>
            <a:fld id="{2F557A5E-3A5C-4267-96B2-352DF72A26AC}" type="slidenum">
              <a:rPr lang="en-US" smtClean="0"/>
              <a:pPr/>
              <a:t>‹Nr.›</a:t>
            </a:fld>
            <a:endParaRPr lang="ru-RU" dirty="0"/>
          </a:p>
        </p:txBody>
      </p:sp>
      <p:cxnSp>
        <p:nvCxnSpPr>
          <p:cNvPr id="10" name="Прямая соединительная линия 9"/>
          <p:cNvCxnSpPr/>
          <p:nvPr userDrawn="1"/>
        </p:nvCxnSpPr>
        <p:spPr>
          <a:xfrm flipV="1">
            <a:off x="381001" y="5632315"/>
            <a:ext cx="0" cy="38910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Текст 16"/>
          <p:cNvSpPr>
            <a:spLocks noGrp="1"/>
          </p:cNvSpPr>
          <p:nvPr>
            <p:ph type="body" sz="quarter" idx="13" hasCustomPrompt="1"/>
          </p:nvPr>
        </p:nvSpPr>
        <p:spPr>
          <a:xfrm>
            <a:off x="838200" y="477309"/>
            <a:ext cx="3502025" cy="369358"/>
          </a:xfrm>
        </p:spPr>
        <p:txBody>
          <a:bodyPr lIns="0" tIns="0" rIns="0" bIns="0" anchor="ctr" anchorCtr="0">
            <a:normAutofit/>
          </a:bodyPr>
          <a:lstStyle>
            <a:lvl1pPr marL="0" indent="0">
              <a:buNone/>
              <a:defRPr lang="ru-RU" sz="1600" kern="1200" dirty="0" smtClean="0">
                <a:solidFill>
                  <a:schemeClr val="accent3"/>
                </a:solidFill>
                <a:latin typeface="+mn-lt"/>
                <a:ea typeface="+mj-ea"/>
                <a:cs typeface="+mj-cs"/>
              </a:defRPr>
            </a:lvl1pPr>
          </a:lstStyle>
          <a:p>
            <a:pPr lvl="0"/>
            <a:r>
              <a:rPr lang="en-US" dirty="0"/>
              <a:t>Subtitle text</a:t>
            </a:r>
            <a:endParaRPr lang="ru-RU" dirty="0"/>
          </a:p>
        </p:txBody>
      </p:sp>
      <p:sp>
        <p:nvSpPr>
          <p:cNvPr id="43" name="Объект 2"/>
          <p:cNvSpPr>
            <a:spLocks noGrp="1"/>
          </p:cNvSpPr>
          <p:nvPr>
            <p:ph idx="14"/>
          </p:nvPr>
        </p:nvSpPr>
        <p:spPr>
          <a:xfrm>
            <a:off x="6199185" y="4505017"/>
            <a:ext cx="4462464" cy="1671946"/>
          </a:xfrm>
        </p:spPr>
        <p:txBody>
          <a:bodyPr vert="horz" lIns="0" tIns="0" rIns="0" bIns="0" rtlCol="0" anchor="t" anchorCtr="0">
            <a:normAutofit/>
          </a:bodyPr>
          <a:lstStyle>
            <a:lvl1pPr>
              <a:defRPr lang="ru-RU" sz="1200" dirty="0" smtClean="0"/>
            </a:lvl1pPr>
            <a:lvl2pPr>
              <a:defRPr lang="ru-RU" sz="1200" dirty="0" smtClean="0"/>
            </a:lvl2pPr>
            <a:lvl3pPr>
              <a:defRPr lang="ru-RU" sz="1200" dirty="0" smtClean="0"/>
            </a:lvl3pPr>
            <a:lvl4pPr>
              <a:defRPr lang="ru-RU" sz="1200" dirty="0" smtClean="0"/>
            </a:lvl4pPr>
            <a:lvl5pPr>
              <a:defRPr lang="ru-RU" sz="1200" dirty="0"/>
            </a:lvl5pPr>
          </a:lstStyle>
          <a:p>
            <a:pPr marL="0" lvl="0" indent="0">
              <a:lnSpc>
                <a:spcPct val="130000"/>
              </a:lnSpc>
              <a:buFont typeface="Wingdings" panose="05000000000000000000" pitchFamily="2" charset="2"/>
              <a:buNone/>
            </a:pPr>
            <a:r>
              <a:rPr lang="ru-RU" dirty="0"/>
              <a:t>Образец текста</a:t>
            </a:r>
          </a:p>
          <a:p>
            <a:pPr marL="457200" lvl="1" indent="0">
              <a:lnSpc>
                <a:spcPct val="130000"/>
              </a:lnSpc>
              <a:buFont typeface="Wingdings" panose="05000000000000000000" pitchFamily="2" charset="2"/>
              <a:buNone/>
            </a:pPr>
            <a:r>
              <a:rPr lang="ru-RU" dirty="0"/>
              <a:t>Второй уровень</a:t>
            </a:r>
          </a:p>
          <a:p>
            <a:pPr marL="914400" lvl="2" indent="0">
              <a:lnSpc>
                <a:spcPct val="130000"/>
              </a:lnSpc>
              <a:buFont typeface="Wingdings" panose="05000000000000000000" pitchFamily="2" charset="2"/>
              <a:buNone/>
            </a:pPr>
            <a:r>
              <a:rPr lang="ru-RU" dirty="0"/>
              <a:t>Третий уровень</a:t>
            </a:r>
          </a:p>
          <a:p>
            <a:pPr marL="1371600" lvl="3" indent="0">
              <a:lnSpc>
                <a:spcPct val="130000"/>
              </a:lnSpc>
              <a:buFont typeface="Wingdings" panose="05000000000000000000" pitchFamily="2" charset="2"/>
              <a:buNone/>
            </a:pPr>
            <a:r>
              <a:rPr lang="ru-RU" dirty="0"/>
              <a:t>Четвертый уровень</a:t>
            </a:r>
          </a:p>
          <a:p>
            <a:pPr marL="1828800" lvl="4" indent="0">
              <a:lnSpc>
                <a:spcPct val="130000"/>
              </a:lnSpc>
              <a:buFont typeface="Wingdings" panose="05000000000000000000" pitchFamily="2" charset="2"/>
              <a:buNone/>
            </a:pPr>
            <a:r>
              <a:rPr lang="ru-RU" dirty="0"/>
              <a:t>Пятый уровень</a:t>
            </a:r>
          </a:p>
        </p:txBody>
      </p:sp>
      <p:sp>
        <p:nvSpPr>
          <p:cNvPr id="46" name="Рисунок 7"/>
          <p:cNvSpPr>
            <a:spLocks noGrp="1"/>
          </p:cNvSpPr>
          <p:nvPr>
            <p:ph type="pic" sz="quarter" idx="15"/>
          </p:nvPr>
        </p:nvSpPr>
        <p:spPr>
          <a:xfrm>
            <a:off x="1150143" y="2191400"/>
            <a:ext cx="4462464" cy="2066275"/>
          </a:xfr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ru-RU" sz="1800">
                <a:solidFill>
                  <a:schemeClr val="bg2">
                    <a:lumMod val="75000"/>
                  </a:schemeClr>
                </a:solidFill>
              </a:defRPr>
            </a:lvl1pPr>
          </a:lstStyle>
          <a:p>
            <a:pPr marL="0" lvl="0" algn="ctr"/>
            <a:endParaRPr lang="ru-RU"/>
          </a:p>
        </p:txBody>
      </p:sp>
      <p:sp>
        <p:nvSpPr>
          <p:cNvPr id="47" name="Рисунок 7"/>
          <p:cNvSpPr>
            <a:spLocks noGrp="1"/>
          </p:cNvSpPr>
          <p:nvPr>
            <p:ph type="pic" sz="quarter" idx="16"/>
          </p:nvPr>
        </p:nvSpPr>
        <p:spPr>
          <a:xfrm>
            <a:off x="6199185" y="2188136"/>
            <a:ext cx="4462464" cy="2066275"/>
          </a:xfr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ru-RU" sz="1800">
                <a:solidFill>
                  <a:schemeClr val="bg2">
                    <a:lumMod val="75000"/>
                  </a:schemeClr>
                </a:solidFill>
              </a:defRPr>
            </a:lvl1pPr>
          </a:lstStyle>
          <a:p>
            <a:pPr marL="0" lvl="0" algn="ctr"/>
            <a:endParaRPr lang="ru-RU"/>
          </a:p>
        </p:txBody>
      </p:sp>
      <p:pic>
        <p:nvPicPr>
          <p:cNvPr id="41" name="Рисунок 40">
            <a:extLst>
              <a:ext uri="{FF2B5EF4-FFF2-40B4-BE49-F238E27FC236}">
                <a16:creationId xmlns:a16="http://schemas.microsoft.com/office/drawing/2014/main" id="{C18E6245-5BBC-46FC-8948-A39650C7C2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770" y="526750"/>
            <a:ext cx="1455990" cy="559100"/>
          </a:xfrm>
          <a:prstGeom prst="rect">
            <a:avLst/>
          </a:prstGeom>
        </p:spPr>
      </p:pic>
    </p:spTree>
    <p:extLst>
      <p:ext uri="{BB962C8B-B14F-4D97-AF65-F5344CB8AC3E}">
        <p14:creationId xmlns:p14="http://schemas.microsoft.com/office/powerpoint/2010/main" val="336906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image white">
    <p:spTree>
      <p:nvGrpSpPr>
        <p:cNvPr id="1" name=""/>
        <p:cNvGrpSpPr/>
        <p:nvPr/>
      </p:nvGrpSpPr>
      <p:grpSpPr>
        <a:xfrm>
          <a:off x="0" y="0"/>
          <a:ext cx="0" cy="0"/>
          <a:chOff x="0" y="0"/>
          <a:chExt cx="0" cy="0"/>
        </a:xfrm>
      </p:grpSpPr>
      <p:sp>
        <p:nvSpPr>
          <p:cNvPr id="41" name="Прямоугольник 8"/>
          <p:cNvSpPr/>
          <p:nvPr userDrawn="1"/>
        </p:nvSpPr>
        <p:spPr>
          <a:xfrm>
            <a:off x="6591300" y="0"/>
            <a:ext cx="5600700" cy="6858000"/>
          </a:xfrm>
          <a:custGeom>
            <a:avLst/>
            <a:gdLst>
              <a:gd name="connsiteX0" fmla="*/ 0 w 5600700"/>
              <a:gd name="connsiteY0" fmla="*/ 0 h 6858000"/>
              <a:gd name="connsiteX1" fmla="*/ 5600700 w 5600700"/>
              <a:gd name="connsiteY1" fmla="*/ 0 h 6858000"/>
              <a:gd name="connsiteX2" fmla="*/ 5600700 w 5600700"/>
              <a:gd name="connsiteY2" fmla="*/ 6858000 h 6858000"/>
              <a:gd name="connsiteX3" fmla="*/ 0 w 5600700"/>
              <a:gd name="connsiteY3" fmla="*/ 6858000 h 6858000"/>
              <a:gd name="connsiteX4" fmla="*/ 0 w 5600700"/>
              <a:gd name="connsiteY4" fmla="*/ 0 h 6858000"/>
              <a:gd name="connsiteX0" fmla="*/ 838200 w 5600700"/>
              <a:gd name="connsiteY0" fmla="*/ 0 h 6858000"/>
              <a:gd name="connsiteX1" fmla="*/ 5600700 w 5600700"/>
              <a:gd name="connsiteY1" fmla="*/ 0 h 6858000"/>
              <a:gd name="connsiteX2" fmla="*/ 5600700 w 5600700"/>
              <a:gd name="connsiteY2" fmla="*/ 6858000 h 6858000"/>
              <a:gd name="connsiteX3" fmla="*/ 0 w 5600700"/>
              <a:gd name="connsiteY3" fmla="*/ 6858000 h 6858000"/>
              <a:gd name="connsiteX4" fmla="*/ 838200 w 56007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700" h="6858000">
                <a:moveTo>
                  <a:pt x="838200" y="0"/>
                </a:moveTo>
                <a:lnTo>
                  <a:pt x="5600700" y="0"/>
                </a:lnTo>
                <a:lnTo>
                  <a:pt x="5600700" y="6858000"/>
                </a:lnTo>
                <a:lnTo>
                  <a:pt x="0" y="6858000"/>
                </a:lnTo>
                <a:lnTo>
                  <a:pt x="838200" y="0"/>
                </a:lnTo>
                <a:close/>
              </a:path>
            </a:pathLst>
          </a:cu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7" name="Овал 6"/>
          <p:cNvSpPr/>
          <p:nvPr userDrawn="1"/>
        </p:nvSpPr>
        <p:spPr>
          <a:xfrm>
            <a:off x="169335" y="6118754"/>
            <a:ext cx="423333" cy="42333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hasCustomPrompt="1"/>
          </p:nvPr>
        </p:nvSpPr>
        <p:spPr>
          <a:xfrm>
            <a:off x="838200" y="971549"/>
            <a:ext cx="5909733" cy="1367365"/>
          </a:xfrm>
        </p:spPr>
        <p:txBody>
          <a:bodyPr lIns="0" tIns="0" rIns="0" bIns="0" anchor="t" anchorCtr="0"/>
          <a:lstStyle>
            <a:lvl1pPr>
              <a:defRPr/>
            </a:lvl1pPr>
          </a:lstStyle>
          <a:p>
            <a:r>
              <a:rPr lang="en-US" dirty="0"/>
              <a:t>Title text very long.</a:t>
            </a:r>
            <a:br>
              <a:rPr lang="en-US" dirty="0"/>
            </a:br>
            <a:r>
              <a:rPr lang="en-US" dirty="0"/>
              <a:t>Two lines</a:t>
            </a:r>
            <a:endParaRPr lang="ru-RU" dirty="0"/>
          </a:p>
        </p:txBody>
      </p:sp>
      <p:sp>
        <p:nvSpPr>
          <p:cNvPr id="3" name="Объект 2"/>
          <p:cNvSpPr>
            <a:spLocks noGrp="1"/>
          </p:cNvSpPr>
          <p:nvPr>
            <p:ph idx="1"/>
          </p:nvPr>
        </p:nvSpPr>
        <p:spPr>
          <a:xfrm>
            <a:off x="1256232" y="2353733"/>
            <a:ext cx="4794190" cy="3823230"/>
          </a:xfrm>
        </p:spPr>
        <p:txBody>
          <a:bodyPr anchor="ctr" anchorCtr="0"/>
          <a:lstStyle>
            <a:lvl1pPr marL="228600" indent="-228600">
              <a:buSzPct val="80000"/>
              <a:buFontTx/>
              <a:buBlip>
                <a:blip r:embed="rId2"/>
              </a:buBlip>
              <a:defRPr sz="2000"/>
            </a:lvl1pPr>
            <a:lvl2pPr marL="685800" indent="-228600">
              <a:buSzPct val="80000"/>
              <a:buFontTx/>
              <a:buBlip>
                <a:blip r:embed="rId2"/>
              </a:buBlip>
              <a:defRPr sz="1800"/>
            </a:lvl2pPr>
            <a:lvl3pPr marL="1143000" indent="-228600">
              <a:buSzPct val="80000"/>
              <a:buFontTx/>
              <a:buBlip>
                <a:blip r:embed="rId2"/>
              </a:buBlip>
              <a:defRPr sz="1600"/>
            </a:lvl3pPr>
            <a:lvl4pPr marL="1600200" indent="-228600">
              <a:buSzPct val="80000"/>
              <a:buFontTx/>
              <a:buBlip>
                <a:blip r:embed="rId2"/>
              </a:buBlip>
              <a:defRPr sz="1400"/>
            </a:lvl4pPr>
            <a:lvl5pPr marL="2057400" indent="-228600">
              <a:buSzPct val="80000"/>
              <a:buFontTx/>
              <a:buBlip>
                <a:blip r:embed="rId2"/>
              </a:buBlip>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Нижний колонтитул 4"/>
          <p:cNvSpPr>
            <a:spLocks noGrp="1"/>
          </p:cNvSpPr>
          <p:nvPr>
            <p:ph type="ftr" sz="quarter" idx="11"/>
          </p:nvPr>
        </p:nvSpPr>
        <p:spPr>
          <a:xfrm rot="16200000">
            <a:off x="-491696" y="4479723"/>
            <a:ext cx="1745396" cy="365125"/>
          </a:xfrm>
        </p:spPr>
        <p:txBody>
          <a:bodyPr lIns="0" tIns="0" rIns="0" bIns="0"/>
          <a:lstStyle>
            <a:lvl1pPr algn="l">
              <a:defRPr>
                <a:solidFill>
                  <a:schemeClr val="tx2"/>
                </a:solidFill>
                <a:latin typeface="+mn-lt"/>
              </a:defRPr>
            </a:lvl1pPr>
          </a:lstStyle>
          <a:p>
            <a:r>
              <a:rPr lang="en-US" dirty="0"/>
              <a:t>ABOUT STARWIND</a:t>
            </a:r>
            <a:endParaRPr lang="ru-RU" dirty="0"/>
          </a:p>
        </p:txBody>
      </p:sp>
      <p:sp>
        <p:nvSpPr>
          <p:cNvPr id="6" name="Номер слайда 5"/>
          <p:cNvSpPr>
            <a:spLocks noGrp="1"/>
          </p:cNvSpPr>
          <p:nvPr>
            <p:ph type="sldNum" sz="quarter" idx="12"/>
          </p:nvPr>
        </p:nvSpPr>
        <p:spPr>
          <a:xfrm>
            <a:off x="113243" y="6189318"/>
            <a:ext cx="535515" cy="262748"/>
          </a:xfrm>
        </p:spPr>
        <p:txBody>
          <a:bodyPr/>
          <a:lstStyle>
            <a:lvl1pPr algn="ctr">
              <a:defRPr sz="1600">
                <a:solidFill>
                  <a:schemeClr val="tx2"/>
                </a:solidFill>
                <a:latin typeface="+mn-lt"/>
              </a:defRPr>
            </a:lvl1pPr>
          </a:lstStyle>
          <a:p>
            <a:fld id="{2F557A5E-3A5C-4267-96B2-352DF72A26AC}" type="slidenum">
              <a:rPr lang="en-US" smtClean="0"/>
              <a:pPr/>
              <a:t>‹Nr.›</a:t>
            </a:fld>
            <a:endParaRPr lang="ru-RU" dirty="0"/>
          </a:p>
        </p:txBody>
      </p:sp>
      <p:cxnSp>
        <p:nvCxnSpPr>
          <p:cNvPr id="10" name="Прямая соединительная линия 9"/>
          <p:cNvCxnSpPr/>
          <p:nvPr userDrawn="1"/>
        </p:nvCxnSpPr>
        <p:spPr>
          <a:xfrm flipV="1">
            <a:off x="381001" y="5632315"/>
            <a:ext cx="0" cy="38910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Текст 16"/>
          <p:cNvSpPr>
            <a:spLocks noGrp="1"/>
          </p:cNvSpPr>
          <p:nvPr>
            <p:ph type="body" sz="quarter" idx="13" hasCustomPrompt="1"/>
          </p:nvPr>
        </p:nvSpPr>
        <p:spPr>
          <a:xfrm>
            <a:off x="838200" y="477309"/>
            <a:ext cx="3502025" cy="369358"/>
          </a:xfrm>
        </p:spPr>
        <p:txBody>
          <a:bodyPr lIns="0" tIns="0" rIns="0" bIns="0" anchor="ctr" anchorCtr="0">
            <a:normAutofit/>
          </a:bodyPr>
          <a:lstStyle>
            <a:lvl1pPr marL="0" indent="0">
              <a:buNone/>
              <a:defRPr lang="ru-RU" sz="1600" kern="1200" dirty="0" smtClean="0">
                <a:solidFill>
                  <a:schemeClr val="accent3"/>
                </a:solidFill>
                <a:latin typeface="+mn-lt"/>
                <a:ea typeface="+mj-ea"/>
                <a:cs typeface="+mj-cs"/>
              </a:defRPr>
            </a:lvl1pPr>
          </a:lstStyle>
          <a:p>
            <a:pPr lvl="0"/>
            <a:r>
              <a:rPr lang="en-US" dirty="0"/>
              <a:t>Subtitle text</a:t>
            </a:r>
            <a:endParaRPr lang="ru-RU" dirty="0"/>
          </a:p>
        </p:txBody>
      </p:sp>
      <p:pic>
        <p:nvPicPr>
          <p:cNvPr id="29" name="Рисунок 28">
            <a:extLst>
              <a:ext uri="{FF2B5EF4-FFF2-40B4-BE49-F238E27FC236}">
                <a16:creationId xmlns:a16="http://schemas.microsoft.com/office/drawing/2014/main" id="{0518CD6F-1EB2-4C21-A606-F6B9FA766EB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01770" y="526750"/>
            <a:ext cx="1455990" cy="559100"/>
          </a:xfrm>
          <a:prstGeom prst="rect">
            <a:avLst/>
          </a:prstGeom>
        </p:spPr>
      </p:pic>
    </p:spTree>
    <p:extLst>
      <p:ext uri="{BB962C8B-B14F-4D97-AF65-F5344CB8AC3E}">
        <p14:creationId xmlns:p14="http://schemas.microsoft.com/office/powerpoint/2010/main" val="1372053984"/>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image blue">
    <p:bg>
      <p:bgPr>
        <a:solidFill>
          <a:schemeClr val="tx2"/>
        </a:solidFill>
        <a:effectLst/>
      </p:bgPr>
    </p:bg>
    <p:spTree>
      <p:nvGrpSpPr>
        <p:cNvPr id="1" name=""/>
        <p:cNvGrpSpPr/>
        <p:nvPr/>
      </p:nvGrpSpPr>
      <p:grpSpPr>
        <a:xfrm>
          <a:off x="0" y="0"/>
          <a:ext cx="0" cy="0"/>
          <a:chOff x="0" y="0"/>
          <a:chExt cx="0" cy="0"/>
        </a:xfrm>
      </p:grpSpPr>
      <p:sp>
        <p:nvSpPr>
          <p:cNvPr id="7" name="Овал 6"/>
          <p:cNvSpPr/>
          <p:nvPr userDrawn="1"/>
        </p:nvSpPr>
        <p:spPr>
          <a:xfrm>
            <a:off x="169335" y="6118754"/>
            <a:ext cx="423333" cy="42333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Нижний колонтитул 4"/>
          <p:cNvSpPr>
            <a:spLocks noGrp="1"/>
          </p:cNvSpPr>
          <p:nvPr>
            <p:ph type="ftr" sz="quarter" idx="11"/>
          </p:nvPr>
        </p:nvSpPr>
        <p:spPr>
          <a:xfrm rot="16200000">
            <a:off x="-491696" y="4479723"/>
            <a:ext cx="1745396" cy="365125"/>
          </a:xfrm>
        </p:spPr>
        <p:txBody>
          <a:bodyPr lIns="0" tIns="0" rIns="0" bIns="0"/>
          <a:lstStyle>
            <a:lvl1pPr algn="l">
              <a:defRPr>
                <a:solidFill>
                  <a:schemeClr val="accent1"/>
                </a:solidFill>
                <a:latin typeface="+mn-lt"/>
              </a:defRPr>
            </a:lvl1pPr>
          </a:lstStyle>
          <a:p>
            <a:r>
              <a:rPr lang="en-US"/>
              <a:t>ABOUT STARWIND</a:t>
            </a:r>
            <a:endParaRPr lang="ru-RU" dirty="0"/>
          </a:p>
        </p:txBody>
      </p:sp>
      <p:sp>
        <p:nvSpPr>
          <p:cNvPr id="6" name="Номер слайда 5"/>
          <p:cNvSpPr>
            <a:spLocks noGrp="1"/>
          </p:cNvSpPr>
          <p:nvPr>
            <p:ph type="sldNum" sz="quarter" idx="12"/>
          </p:nvPr>
        </p:nvSpPr>
        <p:spPr>
          <a:xfrm>
            <a:off x="113243" y="6189318"/>
            <a:ext cx="535515" cy="262748"/>
          </a:xfrm>
        </p:spPr>
        <p:txBody>
          <a:bodyPr/>
          <a:lstStyle>
            <a:lvl1pPr algn="ctr">
              <a:defRPr sz="1600">
                <a:solidFill>
                  <a:schemeClr val="accent1"/>
                </a:solidFill>
                <a:latin typeface="+mn-lt"/>
              </a:defRPr>
            </a:lvl1pPr>
          </a:lstStyle>
          <a:p>
            <a:fld id="{2F557A5E-3A5C-4267-96B2-352DF72A26AC}" type="slidenum">
              <a:rPr lang="en-US" smtClean="0"/>
              <a:pPr/>
              <a:t>‹Nr.›</a:t>
            </a:fld>
            <a:endParaRPr lang="ru-RU" dirty="0"/>
          </a:p>
        </p:txBody>
      </p:sp>
      <p:cxnSp>
        <p:nvCxnSpPr>
          <p:cNvPr id="10" name="Прямая соединительная линия 9"/>
          <p:cNvCxnSpPr/>
          <p:nvPr userDrawn="1"/>
        </p:nvCxnSpPr>
        <p:spPr>
          <a:xfrm flipV="1">
            <a:off x="381001" y="5632315"/>
            <a:ext cx="0" cy="38910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Текст 16"/>
          <p:cNvSpPr>
            <a:spLocks noGrp="1"/>
          </p:cNvSpPr>
          <p:nvPr>
            <p:ph type="body" sz="quarter" idx="13" hasCustomPrompt="1"/>
          </p:nvPr>
        </p:nvSpPr>
        <p:spPr>
          <a:xfrm>
            <a:off x="838200" y="477309"/>
            <a:ext cx="3502025" cy="369358"/>
          </a:xfrm>
        </p:spPr>
        <p:txBody>
          <a:bodyPr lIns="0" tIns="0" rIns="0" bIns="0" anchor="ctr" anchorCtr="0">
            <a:normAutofit/>
          </a:bodyPr>
          <a:lstStyle>
            <a:lvl1pPr marL="0" indent="0">
              <a:buNone/>
              <a:defRPr lang="ru-RU" sz="1600" kern="1200" dirty="0" smtClean="0">
                <a:solidFill>
                  <a:schemeClr val="bg2"/>
                </a:solidFill>
                <a:latin typeface="+mn-lt"/>
                <a:ea typeface="+mj-ea"/>
                <a:cs typeface="+mj-cs"/>
              </a:defRPr>
            </a:lvl1pPr>
          </a:lstStyle>
          <a:p>
            <a:pPr lvl="0"/>
            <a:r>
              <a:rPr lang="en-US" dirty="0"/>
              <a:t>Subtitle text</a:t>
            </a:r>
            <a:endParaRPr lang="ru-RU" dirty="0"/>
          </a:p>
        </p:txBody>
      </p:sp>
      <p:sp>
        <p:nvSpPr>
          <p:cNvPr id="41" name="Прямоугольник 8"/>
          <p:cNvSpPr/>
          <p:nvPr userDrawn="1"/>
        </p:nvSpPr>
        <p:spPr>
          <a:xfrm>
            <a:off x="6591300" y="0"/>
            <a:ext cx="5600700" cy="6858000"/>
          </a:xfrm>
          <a:custGeom>
            <a:avLst/>
            <a:gdLst>
              <a:gd name="connsiteX0" fmla="*/ 0 w 5600700"/>
              <a:gd name="connsiteY0" fmla="*/ 0 h 6858000"/>
              <a:gd name="connsiteX1" fmla="*/ 5600700 w 5600700"/>
              <a:gd name="connsiteY1" fmla="*/ 0 h 6858000"/>
              <a:gd name="connsiteX2" fmla="*/ 5600700 w 5600700"/>
              <a:gd name="connsiteY2" fmla="*/ 6858000 h 6858000"/>
              <a:gd name="connsiteX3" fmla="*/ 0 w 5600700"/>
              <a:gd name="connsiteY3" fmla="*/ 6858000 h 6858000"/>
              <a:gd name="connsiteX4" fmla="*/ 0 w 5600700"/>
              <a:gd name="connsiteY4" fmla="*/ 0 h 6858000"/>
              <a:gd name="connsiteX0" fmla="*/ 838200 w 5600700"/>
              <a:gd name="connsiteY0" fmla="*/ 0 h 6858000"/>
              <a:gd name="connsiteX1" fmla="*/ 5600700 w 5600700"/>
              <a:gd name="connsiteY1" fmla="*/ 0 h 6858000"/>
              <a:gd name="connsiteX2" fmla="*/ 5600700 w 5600700"/>
              <a:gd name="connsiteY2" fmla="*/ 6858000 h 6858000"/>
              <a:gd name="connsiteX3" fmla="*/ 0 w 5600700"/>
              <a:gd name="connsiteY3" fmla="*/ 6858000 h 6858000"/>
              <a:gd name="connsiteX4" fmla="*/ 838200 w 56007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700" h="6858000">
                <a:moveTo>
                  <a:pt x="838200" y="0"/>
                </a:moveTo>
                <a:lnTo>
                  <a:pt x="5600700" y="0"/>
                </a:lnTo>
                <a:lnTo>
                  <a:pt x="5600700" y="6858000"/>
                </a:lnTo>
                <a:lnTo>
                  <a:pt x="0" y="6858000"/>
                </a:lnTo>
                <a:lnTo>
                  <a:pt x="838200" y="0"/>
                </a:lnTo>
                <a:close/>
              </a:path>
            </a:pathLst>
          </a:cu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62" name="Объект 2"/>
          <p:cNvSpPr>
            <a:spLocks noGrp="1"/>
          </p:cNvSpPr>
          <p:nvPr>
            <p:ph idx="1"/>
          </p:nvPr>
        </p:nvSpPr>
        <p:spPr>
          <a:xfrm>
            <a:off x="1256232" y="2353733"/>
            <a:ext cx="4794190" cy="3823230"/>
          </a:xfrm>
        </p:spPr>
        <p:txBody>
          <a:bodyPr anchor="ctr" anchorCtr="0"/>
          <a:lstStyle>
            <a:lvl1pPr marL="228600" indent="-228600">
              <a:buSzPct val="80000"/>
              <a:buFontTx/>
              <a:buBlip>
                <a:blip r:embed="rId2"/>
              </a:buBlip>
              <a:defRPr sz="2000">
                <a:solidFill>
                  <a:schemeClr val="bg1"/>
                </a:solidFill>
              </a:defRPr>
            </a:lvl1pPr>
            <a:lvl2pPr marL="685800" indent="-228600">
              <a:buSzPct val="80000"/>
              <a:buFontTx/>
              <a:buBlip>
                <a:blip r:embed="rId2"/>
              </a:buBlip>
              <a:defRPr sz="1800">
                <a:solidFill>
                  <a:schemeClr val="bg1"/>
                </a:solidFill>
              </a:defRPr>
            </a:lvl2pPr>
            <a:lvl3pPr marL="1143000" indent="-228600">
              <a:buSzPct val="80000"/>
              <a:buFontTx/>
              <a:buBlip>
                <a:blip r:embed="rId2"/>
              </a:buBlip>
              <a:defRPr sz="1600">
                <a:solidFill>
                  <a:schemeClr val="bg1"/>
                </a:solidFill>
              </a:defRPr>
            </a:lvl3pPr>
            <a:lvl4pPr marL="1600200" indent="-228600">
              <a:buSzPct val="80000"/>
              <a:buFontTx/>
              <a:buBlip>
                <a:blip r:embed="rId2"/>
              </a:buBlip>
              <a:defRPr sz="1400">
                <a:solidFill>
                  <a:schemeClr val="bg1"/>
                </a:solidFill>
              </a:defRPr>
            </a:lvl4pPr>
            <a:lvl5pPr marL="2057400" indent="-228600">
              <a:buSzPct val="80000"/>
              <a:buFontTx/>
              <a:buBlip>
                <a:blip r:embed="rId2"/>
              </a:buBlip>
              <a:defRPr sz="1200">
                <a:solidFill>
                  <a:schemeClr val="bg1"/>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63" name="Заголовок 1"/>
          <p:cNvSpPr>
            <a:spLocks noGrp="1"/>
          </p:cNvSpPr>
          <p:nvPr>
            <p:ph type="title" hasCustomPrompt="1"/>
          </p:nvPr>
        </p:nvSpPr>
        <p:spPr>
          <a:xfrm>
            <a:off x="838200" y="971549"/>
            <a:ext cx="5909733" cy="1367365"/>
          </a:xfrm>
        </p:spPr>
        <p:txBody>
          <a:bodyPr lIns="0" tIns="0" rIns="0" bIns="0" anchor="t" anchorCtr="0"/>
          <a:lstStyle>
            <a:lvl1pPr>
              <a:defRPr>
                <a:solidFill>
                  <a:schemeClr val="bg1"/>
                </a:solidFill>
              </a:defRPr>
            </a:lvl1pPr>
          </a:lstStyle>
          <a:p>
            <a:r>
              <a:rPr lang="en-US" dirty="0"/>
              <a:t>Title text very long.</a:t>
            </a:r>
            <a:br>
              <a:rPr lang="en-US" dirty="0"/>
            </a:br>
            <a:r>
              <a:rPr lang="en-US" dirty="0"/>
              <a:t>Two lines</a:t>
            </a:r>
            <a:endParaRPr lang="ru-RU" dirty="0"/>
          </a:p>
        </p:txBody>
      </p:sp>
      <p:pic>
        <p:nvPicPr>
          <p:cNvPr id="29" name="Рисунок 28">
            <a:extLst>
              <a:ext uri="{FF2B5EF4-FFF2-40B4-BE49-F238E27FC236}">
                <a16:creationId xmlns:a16="http://schemas.microsoft.com/office/drawing/2014/main" id="{08F13549-8F26-47D6-B36B-8A10FEB8A79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01770" y="526750"/>
            <a:ext cx="1455990" cy="559100"/>
          </a:xfrm>
          <a:prstGeom prst="rect">
            <a:avLst/>
          </a:prstGeom>
        </p:spPr>
      </p:pic>
    </p:spTree>
    <p:extLst>
      <p:ext uri="{BB962C8B-B14F-4D97-AF65-F5344CB8AC3E}">
        <p14:creationId xmlns:p14="http://schemas.microsoft.com/office/powerpoint/2010/main" val="2420537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space">
    <p:bg>
      <p:bgPr>
        <a:solidFill>
          <a:schemeClr val="tx2"/>
        </a:solidFill>
        <a:effectLst/>
      </p:bgPr>
    </p:bg>
    <p:spTree>
      <p:nvGrpSpPr>
        <p:cNvPr id="1" name=""/>
        <p:cNvGrpSpPr/>
        <p:nvPr/>
      </p:nvGrpSpPr>
      <p:grpSpPr>
        <a:xfrm>
          <a:off x="0" y="0"/>
          <a:ext cx="0" cy="0"/>
          <a:chOff x="0" y="0"/>
          <a:chExt cx="0" cy="0"/>
        </a:xfrm>
      </p:grpSpPr>
      <p:sp>
        <p:nvSpPr>
          <p:cNvPr id="7" name="Овал 6"/>
          <p:cNvSpPr/>
          <p:nvPr userDrawn="1"/>
        </p:nvSpPr>
        <p:spPr>
          <a:xfrm>
            <a:off x="169335" y="6118754"/>
            <a:ext cx="423333" cy="42333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Нижний колонтитул 4"/>
          <p:cNvSpPr>
            <a:spLocks noGrp="1"/>
          </p:cNvSpPr>
          <p:nvPr>
            <p:ph type="ftr" sz="quarter" idx="11"/>
          </p:nvPr>
        </p:nvSpPr>
        <p:spPr>
          <a:xfrm rot="16200000">
            <a:off x="-491696" y="4479723"/>
            <a:ext cx="1745396" cy="365125"/>
          </a:xfrm>
        </p:spPr>
        <p:txBody>
          <a:bodyPr lIns="0" tIns="0" rIns="0" bIns="0"/>
          <a:lstStyle>
            <a:lvl1pPr algn="l">
              <a:defRPr>
                <a:solidFill>
                  <a:schemeClr val="accent1"/>
                </a:solidFill>
                <a:latin typeface="+mn-lt"/>
              </a:defRPr>
            </a:lvl1pPr>
          </a:lstStyle>
          <a:p>
            <a:r>
              <a:rPr lang="en-US"/>
              <a:t>ABOUT STARWIND</a:t>
            </a:r>
            <a:endParaRPr lang="ru-RU" dirty="0"/>
          </a:p>
        </p:txBody>
      </p:sp>
      <p:sp>
        <p:nvSpPr>
          <p:cNvPr id="6" name="Номер слайда 5"/>
          <p:cNvSpPr>
            <a:spLocks noGrp="1"/>
          </p:cNvSpPr>
          <p:nvPr>
            <p:ph type="sldNum" sz="quarter" idx="12"/>
          </p:nvPr>
        </p:nvSpPr>
        <p:spPr>
          <a:xfrm>
            <a:off x="113243" y="6189318"/>
            <a:ext cx="535515" cy="262748"/>
          </a:xfrm>
        </p:spPr>
        <p:txBody>
          <a:bodyPr/>
          <a:lstStyle>
            <a:lvl1pPr algn="ctr">
              <a:defRPr sz="1600">
                <a:solidFill>
                  <a:schemeClr val="accent1"/>
                </a:solidFill>
                <a:latin typeface="+mn-lt"/>
              </a:defRPr>
            </a:lvl1pPr>
          </a:lstStyle>
          <a:p>
            <a:fld id="{2F557A5E-3A5C-4267-96B2-352DF72A26AC}" type="slidenum">
              <a:rPr lang="en-US" smtClean="0"/>
              <a:pPr/>
              <a:t>‹Nr.›</a:t>
            </a:fld>
            <a:endParaRPr lang="ru-RU" dirty="0"/>
          </a:p>
        </p:txBody>
      </p:sp>
      <p:cxnSp>
        <p:nvCxnSpPr>
          <p:cNvPr id="10" name="Прямая соединительная линия 9"/>
          <p:cNvCxnSpPr/>
          <p:nvPr userDrawn="1"/>
        </p:nvCxnSpPr>
        <p:spPr>
          <a:xfrm flipV="1">
            <a:off x="381001" y="5632315"/>
            <a:ext cx="0" cy="38910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Заголовок 1"/>
          <p:cNvSpPr>
            <a:spLocks noGrp="1"/>
          </p:cNvSpPr>
          <p:nvPr>
            <p:ph type="title" hasCustomPrompt="1"/>
          </p:nvPr>
        </p:nvSpPr>
        <p:spPr>
          <a:xfrm>
            <a:off x="838200" y="846667"/>
            <a:ext cx="10515600" cy="844021"/>
          </a:xfrm>
        </p:spPr>
        <p:txBody>
          <a:bodyPr lIns="0" tIns="0" rIns="0" bIns="0"/>
          <a:lstStyle>
            <a:lvl1pPr>
              <a:defRPr>
                <a:solidFill>
                  <a:schemeClr val="bg1"/>
                </a:solidFill>
              </a:defRPr>
            </a:lvl1pPr>
          </a:lstStyle>
          <a:p>
            <a:r>
              <a:rPr lang="en-US" dirty="0"/>
              <a:t>Title Text</a:t>
            </a:r>
            <a:endParaRPr lang="ru-RU" dirty="0"/>
          </a:p>
        </p:txBody>
      </p:sp>
      <p:pic>
        <p:nvPicPr>
          <p:cNvPr id="26" name="Рисунок 25">
            <a:extLst>
              <a:ext uri="{FF2B5EF4-FFF2-40B4-BE49-F238E27FC236}">
                <a16:creationId xmlns:a16="http://schemas.microsoft.com/office/drawing/2014/main" id="{DD886E53-C287-453C-9F1D-1656CA937D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770" y="526750"/>
            <a:ext cx="1455990" cy="559100"/>
          </a:xfrm>
          <a:prstGeom prst="rect">
            <a:avLst/>
          </a:prstGeom>
        </p:spPr>
      </p:pic>
    </p:spTree>
    <p:extLst>
      <p:ext uri="{BB962C8B-B14F-4D97-AF65-F5344CB8AC3E}">
        <p14:creationId xmlns:p14="http://schemas.microsoft.com/office/powerpoint/2010/main" val="1158959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Navy blue">
    <p:bg>
      <p:bgPr>
        <a:solidFill>
          <a:schemeClr val="accent5"/>
        </a:solidFill>
        <a:effectLst/>
      </p:bgPr>
    </p:bg>
    <p:spTree>
      <p:nvGrpSpPr>
        <p:cNvPr id="1" name=""/>
        <p:cNvGrpSpPr/>
        <p:nvPr/>
      </p:nvGrpSpPr>
      <p:grpSpPr>
        <a:xfrm>
          <a:off x="0" y="0"/>
          <a:ext cx="0" cy="0"/>
          <a:chOff x="0" y="0"/>
          <a:chExt cx="0" cy="0"/>
        </a:xfrm>
      </p:grpSpPr>
      <p:sp>
        <p:nvSpPr>
          <p:cNvPr id="7" name="Овал 6"/>
          <p:cNvSpPr/>
          <p:nvPr userDrawn="1"/>
        </p:nvSpPr>
        <p:spPr>
          <a:xfrm>
            <a:off x="169335" y="6118754"/>
            <a:ext cx="423333" cy="42333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Нижний колонтитул 4"/>
          <p:cNvSpPr>
            <a:spLocks noGrp="1"/>
          </p:cNvSpPr>
          <p:nvPr>
            <p:ph type="ftr" sz="quarter" idx="11"/>
          </p:nvPr>
        </p:nvSpPr>
        <p:spPr>
          <a:xfrm rot="16200000">
            <a:off x="-491696" y="4479723"/>
            <a:ext cx="1745396" cy="365125"/>
          </a:xfrm>
        </p:spPr>
        <p:txBody>
          <a:bodyPr lIns="0" tIns="0" rIns="0" bIns="0"/>
          <a:lstStyle>
            <a:lvl1pPr algn="l">
              <a:defRPr>
                <a:solidFill>
                  <a:schemeClr val="accent1"/>
                </a:solidFill>
                <a:latin typeface="+mn-lt"/>
              </a:defRPr>
            </a:lvl1pPr>
          </a:lstStyle>
          <a:p>
            <a:r>
              <a:rPr lang="en-US"/>
              <a:t>ABOUT STARWIND</a:t>
            </a:r>
            <a:endParaRPr lang="ru-RU" dirty="0"/>
          </a:p>
        </p:txBody>
      </p:sp>
      <p:sp>
        <p:nvSpPr>
          <p:cNvPr id="6" name="Номер слайда 5"/>
          <p:cNvSpPr>
            <a:spLocks noGrp="1"/>
          </p:cNvSpPr>
          <p:nvPr>
            <p:ph type="sldNum" sz="quarter" idx="12"/>
          </p:nvPr>
        </p:nvSpPr>
        <p:spPr>
          <a:xfrm>
            <a:off x="113243" y="6189318"/>
            <a:ext cx="535515" cy="262748"/>
          </a:xfrm>
        </p:spPr>
        <p:txBody>
          <a:bodyPr/>
          <a:lstStyle>
            <a:lvl1pPr algn="ctr">
              <a:defRPr sz="1600">
                <a:solidFill>
                  <a:schemeClr val="accent1"/>
                </a:solidFill>
                <a:latin typeface="+mn-lt"/>
              </a:defRPr>
            </a:lvl1pPr>
          </a:lstStyle>
          <a:p>
            <a:fld id="{2F557A5E-3A5C-4267-96B2-352DF72A26AC}" type="slidenum">
              <a:rPr lang="en-US" smtClean="0"/>
              <a:pPr/>
              <a:t>‹Nr.›</a:t>
            </a:fld>
            <a:endParaRPr lang="ru-RU" dirty="0"/>
          </a:p>
        </p:txBody>
      </p:sp>
      <p:cxnSp>
        <p:nvCxnSpPr>
          <p:cNvPr id="10" name="Прямая соединительная линия 9"/>
          <p:cNvCxnSpPr/>
          <p:nvPr userDrawn="1"/>
        </p:nvCxnSpPr>
        <p:spPr>
          <a:xfrm flipV="1">
            <a:off x="381001" y="5632315"/>
            <a:ext cx="0" cy="38910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Заголовок 1"/>
          <p:cNvSpPr>
            <a:spLocks noGrp="1"/>
          </p:cNvSpPr>
          <p:nvPr>
            <p:ph type="title" hasCustomPrompt="1"/>
          </p:nvPr>
        </p:nvSpPr>
        <p:spPr>
          <a:xfrm>
            <a:off x="2266950" y="2247899"/>
            <a:ext cx="6362700" cy="1367365"/>
          </a:xfrm>
        </p:spPr>
        <p:txBody>
          <a:bodyPr lIns="0" tIns="0" rIns="0" bIns="0" anchor="t" anchorCtr="0">
            <a:noAutofit/>
          </a:bodyPr>
          <a:lstStyle>
            <a:lvl1pPr algn="l">
              <a:defRPr sz="4800">
                <a:solidFill>
                  <a:schemeClr val="bg1"/>
                </a:solidFill>
              </a:defRPr>
            </a:lvl1pPr>
          </a:lstStyle>
          <a:p>
            <a:r>
              <a:rPr lang="en-US" dirty="0"/>
              <a:t>Section Title Long.</a:t>
            </a:r>
            <a:br>
              <a:rPr lang="en-US" dirty="0"/>
            </a:br>
            <a:r>
              <a:rPr lang="en-US" dirty="0"/>
              <a:t>Two lines</a:t>
            </a:r>
            <a:endParaRPr lang="ru-RU" dirty="0"/>
          </a:p>
        </p:txBody>
      </p:sp>
      <p:sp>
        <p:nvSpPr>
          <p:cNvPr id="70" name="Объект 2"/>
          <p:cNvSpPr>
            <a:spLocks noGrp="1"/>
          </p:cNvSpPr>
          <p:nvPr>
            <p:ph sz="half" idx="1" hasCustomPrompt="1"/>
          </p:nvPr>
        </p:nvSpPr>
        <p:spPr>
          <a:xfrm>
            <a:off x="2266950" y="3714405"/>
            <a:ext cx="6048375" cy="714720"/>
          </a:xfrm>
        </p:spPr>
        <p:txBody>
          <a:bodyPr lIns="0" tIns="0" rIns="0" bIns="0">
            <a:normAutofit/>
          </a:bodyPr>
          <a:lstStyle>
            <a:lvl1pPr marL="0" indent="0" algn="l" defTabSz="914400" rtl="0" eaLnBrk="1" latinLnBrk="0" hangingPunct="1">
              <a:lnSpc>
                <a:spcPct val="130000"/>
              </a:lnSpc>
              <a:spcBef>
                <a:spcPts val="0"/>
              </a:spcBef>
              <a:buFont typeface="Arial" panose="020B0604020202020204" pitchFamily="34" charset="0"/>
              <a:buNone/>
              <a:defRPr lang="ru-RU" sz="1600" kern="1200" dirty="0" smtClean="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indent="0">
              <a:lnSpc>
                <a:spcPct val="130000"/>
              </a:lnSpc>
              <a:buNone/>
            </a:pPr>
            <a:r>
              <a:rPr lang="en-GB" sz="1200" dirty="0">
                <a:solidFill>
                  <a:schemeClr val="bg1"/>
                </a:solidFill>
              </a:rPr>
              <a:t>Lorem ipsum </a:t>
            </a:r>
            <a:r>
              <a:rPr lang="en-GB" sz="1200" dirty="0" err="1">
                <a:solidFill>
                  <a:schemeClr val="bg1"/>
                </a:solidFill>
              </a:rPr>
              <a:t>dolor</a:t>
            </a:r>
            <a:r>
              <a:rPr lang="en-GB" sz="1200" dirty="0">
                <a:solidFill>
                  <a:schemeClr val="bg1"/>
                </a:solidFill>
              </a:rPr>
              <a:t> sit </a:t>
            </a:r>
            <a:r>
              <a:rPr lang="en-GB" sz="1200" dirty="0" err="1">
                <a:solidFill>
                  <a:schemeClr val="bg1"/>
                </a:solidFill>
              </a:rPr>
              <a:t>amet</a:t>
            </a:r>
            <a:r>
              <a:rPr lang="en-GB" sz="1200" dirty="0">
                <a:solidFill>
                  <a:schemeClr val="bg1"/>
                </a:solidFill>
              </a:rPr>
              <a:t>, </a:t>
            </a:r>
            <a:r>
              <a:rPr lang="en-GB" sz="1200" dirty="0" err="1">
                <a:solidFill>
                  <a:schemeClr val="bg1"/>
                </a:solidFill>
              </a:rPr>
              <a:t>consectetur</a:t>
            </a:r>
            <a:r>
              <a:rPr lang="en-GB" sz="1200" dirty="0">
                <a:solidFill>
                  <a:schemeClr val="bg1"/>
                </a:solidFill>
              </a:rPr>
              <a:t> </a:t>
            </a:r>
            <a:r>
              <a:rPr lang="en-GB" sz="1200" dirty="0" err="1">
                <a:solidFill>
                  <a:schemeClr val="bg1"/>
                </a:solidFill>
              </a:rPr>
              <a:t>adipiscing</a:t>
            </a:r>
            <a:r>
              <a:rPr lang="en-GB" sz="1200" dirty="0">
                <a:solidFill>
                  <a:schemeClr val="bg1"/>
                </a:solidFill>
              </a:rPr>
              <a:t> </a:t>
            </a:r>
            <a:r>
              <a:rPr lang="en-GB" sz="1200" dirty="0" err="1">
                <a:solidFill>
                  <a:schemeClr val="bg1"/>
                </a:solidFill>
              </a:rPr>
              <a:t>elit</a:t>
            </a:r>
            <a:r>
              <a:rPr lang="en-GB" sz="1200" dirty="0">
                <a:solidFill>
                  <a:schemeClr val="bg1"/>
                </a:solidFill>
              </a:rPr>
              <a:t>, </a:t>
            </a:r>
            <a:r>
              <a:rPr lang="en-GB" sz="1200" dirty="0" err="1">
                <a:solidFill>
                  <a:schemeClr val="bg1"/>
                </a:solidFill>
              </a:rPr>
              <a:t>sed</a:t>
            </a:r>
            <a:r>
              <a:rPr lang="en-GB" sz="1200" dirty="0">
                <a:solidFill>
                  <a:schemeClr val="bg1"/>
                </a:solidFill>
              </a:rPr>
              <a:t> do </a:t>
            </a:r>
            <a:r>
              <a:rPr lang="en-GB" sz="1200" dirty="0" err="1">
                <a:solidFill>
                  <a:schemeClr val="bg1"/>
                </a:solidFill>
              </a:rPr>
              <a:t>eiusmod</a:t>
            </a:r>
            <a:r>
              <a:rPr lang="en-GB" sz="1200" dirty="0">
                <a:solidFill>
                  <a:schemeClr val="bg1"/>
                </a:solidFill>
              </a:rPr>
              <a:t> </a:t>
            </a:r>
            <a:r>
              <a:rPr lang="en-GB" sz="1200" dirty="0" err="1">
                <a:solidFill>
                  <a:schemeClr val="bg1"/>
                </a:solidFill>
              </a:rPr>
              <a:t>tempor</a:t>
            </a:r>
            <a:r>
              <a:rPr lang="en-GB" sz="1200" dirty="0">
                <a:solidFill>
                  <a:schemeClr val="bg1"/>
                </a:solidFill>
              </a:rPr>
              <a:t> </a:t>
            </a:r>
            <a:r>
              <a:rPr lang="en-GB" sz="1200" dirty="0" err="1">
                <a:solidFill>
                  <a:schemeClr val="bg1"/>
                </a:solidFill>
              </a:rPr>
              <a:t>incididunt</a:t>
            </a:r>
            <a:r>
              <a:rPr lang="en-GB" sz="1200" dirty="0">
                <a:solidFill>
                  <a:schemeClr val="bg1"/>
                </a:solidFill>
              </a:rPr>
              <a:t> </a:t>
            </a:r>
            <a:r>
              <a:rPr lang="en-GB" sz="1200" dirty="0" err="1">
                <a:solidFill>
                  <a:schemeClr val="bg1"/>
                </a:solidFill>
              </a:rPr>
              <a:t>ut</a:t>
            </a:r>
            <a:r>
              <a:rPr lang="en-GB" sz="1200" dirty="0">
                <a:solidFill>
                  <a:schemeClr val="bg1"/>
                </a:solidFill>
              </a:rPr>
              <a:t> </a:t>
            </a:r>
            <a:r>
              <a:rPr lang="en-GB" sz="1200" dirty="0" err="1">
                <a:solidFill>
                  <a:schemeClr val="bg1"/>
                </a:solidFill>
              </a:rPr>
              <a:t>labore</a:t>
            </a:r>
            <a:r>
              <a:rPr lang="en-GB" sz="1200" dirty="0">
                <a:solidFill>
                  <a:schemeClr val="bg1"/>
                </a:solidFill>
              </a:rPr>
              <a:t> et </a:t>
            </a:r>
            <a:r>
              <a:rPr lang="en-GB" sz="1200" dirty="0" err="1">
                <a:solidFill>
                  <a:schemeClr val="bg1"/>
                </a:solidFill>
              </a:rPr>
              <a:t>dolore</a:t>
            </a:r>
            <a:r>
              <a:rPr lang="en-GB" sz="1200" dirty="0">
                <a:solidFill>
                  <a:schemeClr val="bg1"/>
                </a:solidFill>
              </a:rPr>
              <a:t> magna </a:t>
            </a:r>
            <a:r>
              <a:rPr lang="en-GB" sz="1200" dirty="0" err="1">
                <a:solidFill>
                  <a:schemeClr val="bg1"/>
                </a:solidFill>
              </a:rPr>
              <a:t>aliqua</a:t>
            </a:r>
            <a:r>
              <a:rPr lang="en-GB" sz="1200" dirty="0">
                <a:solidFill>
                  <a:schemeClr val="bg1"/>
                </a:solidFill>
              </a:rPr>
              <a:t>. </a:t>
            </a:r>
            <a:r>
              <a:rPr lang="en-GB" sz="1200" dirty="0" err="1">
                <a:solidFill>
                  <a:schemeClr val="bg1"/>
                </a:solidFill>
              </a:rPr>
              <a:t>Ut</a:t>
            </a:r>
            <a:r>
              <a:rPr lang="en-GB" sz="1200" dirty="0">
                <a:solidFill>
                  <a:schemeClr val="bg1"/>
                </a:solidFill>
              </a:rPr>
              <a:t> </a:t>
            </a:r>
            <a:r>
              <a:rPr lang="en-GB" sz="1200" dirty="0" err="1">
                <a:solidFill>
                  <a:schemeClr val="bg1"/>
                </a:solidFill>
              </a:rPr>
              <a:t>enim</a:t>
            </a:r>
            <a:r>
              <a:rPr lang="en-GB" sz="1200" dirty="0">
                <a:solidFill>
                  <a:schemeClr val="bg1"/>
                </a:solidFill>
              </a:rPr>
              <a:t> ad minim </a:t>
            </a:r>
            <a:r>
              <a:rPr lang="en-GB" sz="1200" dirty="0" err="1">
                <a:solidFill>
                  <a:schemeClr val="bg1"/>
                </a:solidFill>
              </a:rPr>
              <a:t>veniam</a:t>
            </a:r>
            <a:r>
              <a:rPr lang="en-GB" sz="1200" dirty="0">
                <a:solidFill>
                  <a:schemeClr val="bg1"/>
                </a:solidFill>
              </a:rPr>
              <a:t>, </a:t>
            </a:r>
            <a:r>
              <a:rPr lang="en-GB" sz="1200" dirty="0" err="1">
                <a:solidFill>
                  <a:schemeClr val="bg1"/>
                </a:solidFill>
              </a:rPr>
              <a:t>quis</a:t>
            </a:r>
            <a:r>
              <a:rPr lang="en-GB" sz="1200" dirty="0">
                <a:solidFill>
                  <a:schemeClr val="bg1"/>
                </a:solidFill>
              </a:rPr>
              <a:t> </a:t>
            </a:r>
            <a:r>
              <a:rPr lang="en-GB" sz="1200" dirty="0" err="1">
                <a:solidFill>
                  <a:schemeClr val="bg1"/>
                </a:solidFill>
              </a:rPr>
              <a:t>nostrud</a:t>
            </a:r>
            <a:r>
              <a:rPr lang="en-GB" sz="1200" dirty="0">
                <a:solidFill>
                  <a:schemeClr val="bg1"/>
                </a:solidFill>
              </a:rPr>
              <a:t> exercitation </a:t>
            </a:r>
            <a:r>
              <a:rPr lang="en-GB" sz="1200" dirty="0" err="1">
                <a:solidFill>
                  <a:schemeClr val="bg1"/>
                </a:solidFill>
              </a:rPr>
              <a:t>ullamco</a:t>
            </a:r>
            <a:r>
              <a:rPr lang="en-GB" sz="1200" dirty="0">
                <a:solidFill>
                  <a:schemeClr val="bg1"/>
                </a:solidFill>
              </a:rPr>
              <a:t> </a:t>
            </a:r>
            <a:r>
              <a:rPr lang="en-GB" sz="1200" dirty="0" err="1">
                <a:solidFill>
                  <a:schemeClr val="bg1"/>
                </a:solidFill>
              </a:rPr>
              <a:t>laboris</a:t>
            </a:r>
            <a:r>
              <a:rPr lang="en-GB" sz="1200" dirty="0">
                <a:solidFill>
                  <a:schemeClr val="bg1"/>
                </a:solidFill>
              </a:rPr>
              <a:t> nisi </a:t>
            </a:r>
            <a:r>
              <a:rPr lang="en-GB" sz="1200" dirty="0" err="1">
                <a:solidFill>
                  <a:schemeClr val="bg1"/>
                </a:solidFill>
              </a:rPr>
              <a:t>ut</a:t>
            </a:r>
            <a:r>
              <a:rPr lang="en-GB" sz="1200" dirty="0">
                <a:solidFill>
                  <a:schemeClr val="bg1"/>
                </a:solidFill>
              </a:rPr>
              <a:t> </a:t>
            </a:r>
            <a:r>
              <a:rPr lang="en-GB" sz="1200" dirty="0" err="1">
                <a:solidFill>
                  <a:schemeClr val="bg1"/>
                </a:solidFill>
              </a:rPr>
              <a:t>aliquip</a:t>
            </a:r>
            <a:r>
              <a:rPr lang="en-GB" sz="1200" dirty="0">
                <a:solidFill>
                  <a:schemeClr val="bg1"/>
                </a:solidFill>
              </a:rPr>
              <a:t> ex </a:t>
            </a:r>
            <a:r>
              <a:rPr lang="en-GB" sz="1200" dirty="0" err="1">
                <a:solidFill>
                  <a:schemeClr val="bg1"/>
                </a:solidFill>
              </a:rPr>
              <a:t>ea</a:t>
            </a:r>
            <a:r>
              <a:rPr lang="en-GB" sz="1200" dirty="0">
                <a:solidFill>
                  <a:schemeClr val="bg1"/>
                </a:solidFill>
              </a:rPr>
              <a:t> </a:t>
            </a:r>
            <a:r>
              <a:rPr lang="en-GB" sz="1200" dirty="0" err="1">
                <a:solidFill>
                  <a:schemeClr val="bg1"/>
                </a:solidFill>
              </a:rPr>
              <a:t>commodo</a:t>
            </a:r>
            <a:r>
              <a:rPr lang="en-GB" sz="1200" dirty="0">
                <a:solidFill>
                  <a:schemeClr val="bg1"/>
                </a:solidFill>
              </a:rPr>
              <a:t> </a:t>
            </a:r>
            <a:r>
              <a:rPr lang="en-GB" sz="1200" dirty="0" err="1">
                <a:solidFill>
                  <a:schemeClr val="bg1"/>
                </a:solidFill>
              </a:rPr>
              <a:t>consequat</a:t>
            </a:r>
            <a:r>
              <a:rPr lang="en-GB" sz="1200" dirty="0">
                <a:solidFill>
                  <a:schemeClr val="bg1"/>
                </a:solidFill>
              </a:rPr>
              <a:t>.</a:t>
            </a:r>
            <a:endParaRPr lang="ru-RU" sz="1200" dirty="0">
              <a:solidFill>
                <a:schemeClr val="bg1"/>
              </a:solidFill>
            </a:endParaRPr>
          </a:p>
        </p:txBody>
      </p:sp>
      <p:pic>
        <p:nvPicPr>
          <p:cNvPr id="27" name="Рисунок 26">
            <a:extLst>
              <a:ext uri="{FF2B5EF4-FFF2-40B4-BE49-F238E27FC236}">
                <a16:creationId xmlns:a16="http://schemas.microsoft.com/office/drawing/2014/main" id="{6E32F977-B793-41DE-AB16-AF7BC273EE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1770" y="526750"/>
            <a:ext cx="1455990" cy="559100"/>
          </a:xfrm>
          <a:prstGeom prst="rect">
            <a:avLst/>
          </a:prstGeom>
        </p:spPr>
      </p:pic>
    </p:spTree>
    <p:extLst>
      <p:ext uri="{BB962C8B-B14F-4D97-AF65-F5344CB8AC3E}">
        <p14:creationId xmlns:p14="http://schemas.microsoft.com/office/powerpoint/2010/main" val="716613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ABOUT STARWIND</a:t>
            </a: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FAE36E-6AEA-460B-8879-CD49635EF9C5}" type="slidenum">
              <a:rPr lang="ru-RU" smtClean="0"/>
              <a:t>‹Nr.›</a:t>
            </a:fld>
            <a:endParaRPr lang="ru-RU"/>
          </a:p>
        </p:txBody>
      </p:sp>
    </p:spTree>
    <p:extLst>
      <p:ext uri="{BB962C8B-B14F-4D97-AF65-F5344CB8AC3E}">
        <p14:creationId xmlns:p14="http://schemas.microsoft.com/office/powerpoint/2010/main" val="272891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6" r:id="rId4"/>
    <p:sldLayoutId id="2147483667" r:id="rId5"/>
    <p:sldLayoutId id="2147483661" r:id="rId6"/>
    <p:sldLayoutId id="2147483660" r:id="rId7"/>
    <p:sldLayoutId id="2147483663" r:id="rId8"/>
    <p:sldLayoutId id="2147483662" r:id="rId9"/>
    <p:sldLayoutId id="2147483668" r:id="rId10"/>
    <p:sldLayoutId id="2147483669" r:id="rId11"/>
    <p:sldLayoutId id="2147483664" r:id="rId12"/>
    <p:sldLayoutId id="2147483651" r:id="rId13"/>
    <p:sldLayoutId id="2147483652" r:id="rId14"/>
    <p:sldLayoutId id="2147483653" r:id="rId15"/>
    <p:sldLayoutId id="2147483654" r:id="rId16"/>
    <p:sldLayoutId id="2147483655" r:id="rId17"/>
    <p:sldLayoutId id="2147483656" r:id="rId18"/>
    <p:sldLayoutId id="2147483657" r:id="rId19"/>
    <p:sldLayoutId id="2147483658" r:id="rId20"/>
    <p:sldLayoutId id="2147483659" r:id="rId2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45.webp"/><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5" Type="http://schemas.openxmlformats.org/officeDocument/2006/relationships/image" Target="../media/image49.svg"/><Relationship Id="rId2" Type="http://schemas.openxmlformats.org/officeDocument/2006/relationships/notesSlide" Target="../notesSlides/notesSlide8.xml"/><Relationship Id="rId16" Type="http://schemas.openxmlformats.org/officeDocument/2006/relationships/image" Target="../media/image40.svg"/><Relationship Id="rId20" Type="http://schemas.openxmlformats.org/officeDocument/2006/relationships/image" Target="../media/image44.svg"/><Relationship Id="rId29"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30.svg"/><Relationship Id="rId11" Type="http://schemas.openxmlformats.org/officeDocument/2006/relationships/image" Target="../media/image35.png"/><Relationship Id="rId24" Type="http://schemas.openxmlformats.org/officeDocument/2006/relationships/image" Target="../media/image48.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svg"/><Relationship Id="rId28" Type="http://schemas.openxmlformats.org/officeDocument/2006/relationships/image" Target="../media/image52.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svg"/><Relationship Id="rId22" Type="http://schemas.openxmlformats.org/officeDocument/2006/relationships/image" Target="../media/image46.png"/><Relationship Id="rId27" Type="http://schemas.openxmlformats.org/officeDocument/2006/relationships/image" Target="../media/image51.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6.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6553" y="2080469"/>
            <a:ext cx="8623733" cy="2432807"/>
          </a:xfrm>
        </p:spPr>
        <p:txBody>
          <a:bodyPr>
            <a:normAutofit fontScale="90000"/>
          </a:bodyPr>
          <a:lstStyle/>
          <a:p>
            <a:r>
              <a:rPr lang="en-US" sz="5400" dirty="0"/>
              <a:t>Holistic backup solution with industry-defining backup and recovery speed</a:t>
            </a:r>
            <a:endParaRPr lang="en-US" sz="5400" noProof="1"/>
          </a:p>
        </p:txBody>
      </p:sp>
      <p:sp>
        <p:nvSpPr>
          <p:cNvPr id="3" name="Подзаголовок 2"/>
          <p:cNvSpPr>
            <a:spLocks noGrp="1"/>
          </p:cNvSpPr>
          <p:nvPr>
            <p:ph type="subTitle" idx="1"/>
          </p:nvPr>
        </p:nvSpPr>
        <p:spPr>
          <a:xfrm>
            <a:off x="1216553" y="4605032"/>
            <a:ext cx="9144000" cy="353945"/>
          </a:xfrm>
        </p:spPr>
        <p:txBody>
          <a:bodyPr/>
          <a:lstStyle/>
          <a:p>
            <a:r>
              <a:rPr lang="en-US" sz="2000" noProof="1"/>
              <a:t>storage2day 2021</a:t>
            </a:r>
            <a:endParaRPr lang="en-US" sz="2000" dirty="0"/>
          </a:p>
        </p:txBody>
      </p:sp>
    </p:spTree>
    <p:extLst>
      <p:ext uri="{BB962C8B-B14F-4D97-AF65-F5344CB8AC3E}">
        <p14:creationId xmlns:p14="http://schemas.microsoft.com/office/powerpoint/2010/main" val="4006980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Заголовок 1">
            <a:extLst>
              <a:ext uri="{FF2B5EF4-FFF2-40B4-BE49-F238E27FC236}">
                <a16:creationId xmlns:a16="http://schemas.microsoft.com/office/drawing/2014/main" id="{39C559EC-F149-4618-B1ED-D276BD3D9DE5}"/>
              </a:ext>
            </a:extLst>
          </p:cNvPr>
          <p:cNvSpPr>
            <a:spLocks noGrp="1"/>
          </p:cNvSpPr>
          <p:nvPr>
            <p:ph type="title"/>
          </p:nvPr>
        </p:nvSpPr>
        <p:spPr>
          <a:xfrm>
            <a:off x="838200" y="494302"/>
            <a:ext cx="10515600" cy="621434"/>
          </a:xfrm>
        </p:spPr>
        <p:txBody>
          <a:bodyPr anchor="t" anchorCtr="0">
            <a:noAutofit/>
          </a:bodyPr>
          <a:lstStyle/>
          <a:p>
            <a:r>
              <a:rPr lang="en-US" sz="4000" dirty="0"/>
              <a:t>Key benefits</a:t>
            </a:r>
            <a:endParaRPr lang="ru-UA" sz="4000" dirty="0"/>
          </a:p>
        </p:txBody>
      </p:sp>
      <p:sp>
        <p:nvSpPr>
          <p:cNvPr id="5" name="Номер слайда 4"/>
          <p:cNvSpPr>
            <a:spLocks noGrp="1"/>
          </p:cNvSpPr>
          <p:nvPr>
            <p:ph type="sldNum" sz="quarter" idx="12"/>
          </p:nvPr>
        </p:nvSpPr>
        <p:spPr/>
        <p:txBody>
          <a:bodyPr/>
          <a:lstStyle/>
          <a:p>
            <a:fld id="{E7FA3C21-DD97-4F87-A7C6-9AF0B9ABFB15}" type="slidenum">
              <a:rPr lang="en-US" smtClean="0"/>
              <a:t>10</a:t>
            </a:fld>
            <a:endParaRPr lang="ru-RU" dirty="0"/>
          </a:p>
        </p:txBody>
      </p:sp>
      <p:pic>
        <p:nvPicPr>
          <p:cNvPr id="4" name="Graphic 3">
            <a:extLst>
              <a:ext uri="{FF2B5EF4-FFF2-40B4-BE49-F238E27FC236}">
                <a16:creationId xmlns:a16="http://schemas.microsoft.com/office/drawing/2014/main" id="{30B80929-105A-4D58-93BE-8E01AC2245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2996" y="2017151"/>
            <a:ext cx="521836" cy="440299"/>
          </a:xfrm>
          <a:prstGeom prst="rect">
            <a:avLst/>
          </a:prstGeom>
        </p:spPr>
      </p:pic>
      <p:pic>
        <p:nvPicPr>
          <p:cNvPr id="7" name="Graphic 6">
            <a:extLst>
              <a:ext uri="{FF2B5EF4-FFF2-40B4-BE49-F238E27FC236}">
                <a16:creationId xmlns:a16="http://schemas.microsoft.com/office/drawing/2014/main" id="{CBEBB035-C395-4BDC-8E20-6F9D279266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26285" y="2017151"/>
            <a:ext cx="440299" cy="440299"/>
          </a:xfrm>
          <a:prstGeom prst="rect">
            <a:avLst/>
          </a:prstGeom>
        </p:spPr>
      </p:pic>
      <p:pic>
        <p:nvPicPr>
          <p:cNvPr id="12" name="Graphic 11">
            <a:extLst>
              <a:ext uri="{FF2B5EF4-FFF2-40B4-BE49-F238E27FC236}">
                <a16:creationId xmlns:a16="http://schemas.microsoft.com/office/drawing/2014/main" id="{2EAC2842-A458-4415-B19F-D81B669B6D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39277" y="3989745"/>
            <a:ext cx="489221" cy="456606"/>
          </a:xfrm>
          <a:prstGeom prst="rect">
            <a:avLst/>
          </a:prstGeom>
        </p:spPr>
      </p:pic>
      <p:sp>
        <p:nvSpPr>
          <p:cNvPr id="17" name="TextBox 16">
            <a:extLst>
              <a:ext uri="{FF2B5EF4-FFF2-40B4-BE49-F238E27FC236}">
                <a16:creationId xmlns:a16="http://schemas.microsoft.com/office/drawing/2014/main" id="{ED12D32E-20AE-47DF-B78A-C18CB3EBE5EA}"/>
              </a:ext>
            </a:extLst>
          </p:cNvPr>
          <p:cNvSpPr txBox="1"/>
          <p:nvPr/>
        </p:nvSpPr>
        <p:spPr>
          <a:xfrm>
            <a:off x="1416777" y="2066603"/>
            <a:ext cx="2712120" cy="369332"/>
          </a:xfrm>
          <a:prstGeom prst="rect">
            <a:avLst/>
          </a:prstGeom>
          <a:noFill/>
        </p:spPr>
        <p:txBody>
          <a:bodyPr wrap="square">
            <a:spAutoFit/>
          </a:bodyPr>
          <a:lstStyle/>
          <a:p>
            <a:r>
              <a:rPr lang="en-US" dirty="0">
                <a:solidFill>
                  <a:schemeClr val="tx2"/>
                </a:solidFill>
                <a:latin typeface="Raleway Bold" pitchFamily="2" charset="-52"/>
              </a:rPr>
              <a:t>Blazing-Fast Backups</a:t>
            </a:r>
          </a:p>
        </p:txBody>
      </p:sp>
      <p:sp>
        <p:nvSpPr>
          <p:cNvPr id="23" name="TextBox 22">
            <a:extLst>
              <a:ext uri="{FF2B5EF4-FFF2-40B4-BE49-F238E27FC236}">
                <a16:creationId xmlns:a16="http://schemas.microsoft.com/office/drawing/2014/main" id="{9084370A-C5A1-48B4-80D1-83CC538DDC1C}"/>
              </a:ext>
            </a:extLst>
          </p:cNvPr>
          <p:cNvSpPr txBox="1"/>
          <p:nvPr/>
        </p:nvSpPr>
        <p:spPr>
          <a:xfrm>
            <a:off x="1416777" y="2457450"/>
            <a:ext cx="3865228" cy="954107"/>
          </a:xfrm>
          <a:prstGeom prst="rect">
            <a:avLst/>
          </a:prstGeom>
          <a:noFill/>
        </p:spPr>
        <p:txBody>
          <a:bodyPr wrap="square">
            <a:spAutoFit/>
          </a:bodyPr>
          <a:lstStyle/>
          <a:p>
            <a:r>
              <a:rPr lang="en-US" sz="1400" dirty="0" err="1"/>
              <a:t>StarWind</a:t>
            </a:r>
            <a:r>
              <a:rPr lang="en-US" sz="1400" dirty="0"/>
              <a:t> BA eliminates the need in trying</a:t>
            </a:r>
          </a:p>
          <a:p>
            <a:r>
              <a:rPr lang="en-US" sz="1400" dirty="0"/>
              <a:t>to schedule backup windows as well as any</a:t>
            </a:r>
          </a:p>
          <a:p>
            <a:r>
              <a:rPr lang="en-US" sz="1400" dirty="0"/>
              <a:t>dependency of fast production environment</a:t>
            </a:r>
          </a:p>
          <a:p>
            <a:r>
              <a:rPr lang="en-US" sz="1400" dirty="0"/>
              <a:t>on slow backup systems</a:t>
            </a:r>
          </a:p>
        </p:txBody>
      </p:sp>
      <p:sp>
        <p:nvSpPr>
          <p:cNvPr id="24" name="TextBox 23">
            <a:extLst>
              <a:ext uri="{FF2B5EF4-FFF2-40B4-BE49-F238E27FC236}">
                <a16:creationId xmlns:a16="http://schemas.microsoft.com/office/drawing/2014/main" id="{A472BB52-E4E0-403A-A483-614DD0E18254}"/>
              </a:ext>
            </a:extLst>
          </p:cNvPr>
          <p:cNvSpPr txBox="1"/>
          <p:nvPr/>
        </p:nvSpPr>
        <p:spPr>
          <a:xfrm>
            <a:off x="7149298" y="2042318"/>
            <a:ext cx="2712120" cy="369332"/>
          </a:xfrm>
          <a:prstGeom prst="rect">
            <a:avLst/>
          </a:prstGeom>
          <a:noFill/>
        </p:spPr>
        <p:txBody>
          <a:bodyPr wrap="square">
            <a:spAutoFit/>
          </a:bodyPr>
          <a:lstStyle/>
          <a:p>
            <a:r>
              <a:rPr lang="en-US" dirty="0">
                <a:solidFill>
                  <a:schemeClr val="tx2"/>
                </a:solidFill>
                <a:latin typeface="Raleway Bold" pitchFamily="2" charset="-52"/>
              </a:rPr>
              <a:t>Ultra-Fast Restores</a:t>
            </a:r>
          </a:p>
        </p:txBody>
      </p:sp>
      <p:sp>
        <p:nvSpPr>
          <p:cNvPr id="25" name="TextBox 24">
            <a:extLst>
              <a:ext uri="{FF2B5EF4-FFF2-40B4-BE49-F238E27FC236}">
                <a16:creationId xmlns:a16="http://schemas.microsoft.com/office/drawing/2014/main" id="{2B7688FD-EF2C-44F8-8205-BAEB9E9FCC77}"/>
              </a:ext>
            </a:extLst>
          </p:cNvPr>
          <p:cNvSpPr txBox="1"/>
          <p:nvPr/>
        </p:nvSpPr>
        <p:spPr>
          <a:xfrm>
            <a:off x="7149298" y="2433165"/>
            <a:ext cx="3865228" cy="954107"/>
          </a:xfrm>
          <a:prstGeom prst="rect">
            <a:avLst/>
          </a:prstGeom>
          <a:noFill/>
        </p:spPr>
        <p:txBody>
          <a:bodyPr wrap="square">
            <a:spAutoFit/>
          </a:bodyPr>
          <a:lstStyle/>
          <a:p>
            <a:r>
              <a:rPr lang="en-US" sz="1400" dirty="0" err="1"/>
              <a:t>StarWind</a:t>
            </a:r>
            <a:r>
              <a:rPr lang="en-US" sz="1400" dirty="0"/>
              <a:t> BA allows you to fit even</a:t>
            </a:r>
          </a:p>
          <a:p>
            <a:r>
              <a:rPr lang="en-US" sz="1400" dirty="0"/>
              <a:t>the strictest RTPO requirements and makes</a:t>
            </a:r>
          </a:p>
          <a:p>
            <a:r>
              <a:rPr lang="en-US" sz="1400" dirty="0"/>
              <a:t>sure your workloads will perform as fast</a:t>
            </a:r>
          </a:p>
          <a:p>
            <a:r>
              <a:rPr lang="en-US" sz="1400" dirty="0"/>
              <a:t>as possible even during critical events</a:t>
            </a:r>
          </a:p>
        </p:txBody>
      </p:sp>
      <p:sp>
        <p:nvSpPr>
          <p:cNvPr id="30" name="TextBox 29">
            <a:extLst>
              <a:ext uri="{FF2B5EF4-FFF2-40B4-BE49-F238E27FC236}">
                <a16:creationId xmlns:a16="http://schemas.microsoft.com/office/drawing/2014/main" id="{0D087CCC-1917-4F2E-A177-1FB399756DDB}"/>
              </a:ext>
            </a:extLst>
          </p:cNvPr>
          <p:cNvSpPr txBox="1"/>
          <p:nvPr/>
        </p:nvSpPr>
        <p:spPr>
          <a:xfrm>
            <a:off x="4470443" y="4106168"/>
            <a:ext cx="2712120" cy="369332"/>
          </a:xfrm>
          <a:prstGeom prst="rect">
            <a:avLst/>
          </a:prstGeom>
          <a:noFill/>
        </p:spPr>
        <p:txBody>
          <a:bodyPr wrap="square">
            <a:spAutoFit/>
          </a:bodyPr>
          <a:lstStyle/>
          <a:p>
            <a:r>
              <a:rPr lang="en-US" dirty="0">
                <a:solidFill>
                  <a:schemeClr val="tx2"/>
                </a:solidFill>
                <a:latin typeface="Raleway Bold" pitchFamily="2" charset="-52"/>
              </a:rPr>
              <a:t>Omni-Compatibility</a:t>
            </a:r>
          </a:p>
        </p:txBody>
      </p:sp>
      <p:sp>
        <p:nvSpPr>
          <p:cNvPr id="31" name="TextBox 30">
            <a:extLst>
              <a:ext uri="{FF2B5EF4-FFF2-40B4-BE49-F238E27FC236}">
                <a16:creationId xmlns:a16="http://schemas.microsoft.com/office/drawing/2014/main" id="{2C13CCD6-CE37-4DA5-98B1-9D4F7E99B012}"/>
              </a:ext>
            </a:extLst>
          </p:cNvPr>
          <p:cNvSpPr txBox="1"/>
          <p:nvPr/>
        </p:nvSpPr>
        <p:spPr>
          <a:xfrm>
            <a:off x="4470442" y="4497015"/>
            <a:ext cx="4134131" cy="954107"/>
          </a:xfrm>
          <a:prstGeom prst="rect">
            <a:avLst/>
          </a:prstGeom>
          <a:noFill/>
        </p:spPr>
        <p:txBody>
          <a:bodyPr wrap="square">
            <a:spAutoFit/>
          </a:bodyPr>
          <a:lstStyle/>
          <a:p>
            <a:r>
              <a:rPr lang="en-US" sz="1400" dirty="0"/>
              <a:t>The solution will perfectly fit into your existing</a:t>
            </a:r>
          </a:p>
          <a:p>
            <a:r>
              <a:rPr lang="en-US" sz="1400" dirty="0"/>
              <a:t>backup infrastructure or become a basis</a:t>
            </a:r>
          </a:p>
          <a:p>
            <a:r>
              <a:rPr lang="en-US" sz="1400" dirty="0"/>
              <a:t>for a new one without any hardware, hypervisor,</a:t>
            </a:r>
          </a:p>
          <a:p>
            <a:r>
              <a:rPr lang="en-US" sz="1400" dirty="0"/>
              <a:t>or backup software restrictions</a:t>
            </a:r>
          </a:p>
        </p:txBody>
      </p:sp>
    </p:spTree>
    <p:extLst>
      <p:ext uri="{BB962C8B-B14F-4D97-AF65-F5344CB8AC3E}">
        <p14:creationId xmlns:p14="http://schemas.microsoft.com/office/powerpoint/2010/main" val="1233840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E7FA3C21-DD97-4F87-A7C6-9AF0B9ABFB15}" type="slidenum">
              <a:rPr lang="en-US" smtClean="0"/>
              <a:t>11</a:t>
            </a:fld>
            <a:endParaRPr lang="ru-RU" dirty="0"/>
          </a:p>
        </p:txBody>
      </p:sp>
      <p:sp>
        <p:nvSpPr>
          <p:cNvPr id="142" name="Заголовок 1">
            <a:extLst>
              <a:ext uri="{FF2B5EF4-FFF2-40B4-BE49-F238E27FC236}">
                <a16:creationId xmlns:a16="http://schemas.microsoft.com/office/drawing/2014/main" id="{39C559EC-F149-4618-B1ED-D276BD3D9DE5}"/>
              </a:ext>
            </a:extLst>
          </p:cNvPr>
          <p:cNvSpPr>
            <a:spLocks noGrp="1"/>
          </p:cNvSpPr>
          <p:nvPr>
            <p:ph type="title"/>
          </p:nvPr>
        </p:nvSpPr>
        <p:spPr>
          <a:xfrm>
            <a:off x="838200" y="517383"/>
            <a:ext cx="10515600" cy="671740"/>
          </a:xfrm>
        </p:spPr>
        <p:txBody>
          <a:bodyPr anchor="t" anchorCtr="0">
            <a:noAutofit/>
          </a:bodyPr>
          <a:lstStyle/>
          <a:p>
            <a:r>
              <a:rPr lang="en-US" sz="4000" dirty="0">
                <a:solidFill>
                  <a:schemeClr val="bg1"/>
                </a:solidFill>
              </a:rPr>
              <a:t>Key features</a:t>
            </a:r>
            <a:endParaRPr lang="ru-UA" sz="4000" dirty="0">
              <a:solidFill>
                <a:schemeClr val="bg1"/>
              </a:solidFill>
            </a:endParaRPr>
          </a:p>
        </p:txBody>
      </p:sp>
      <p:sp>
        <p:nvSpPr>
          <p:cNvPr id="17" name="TextBox 16">
            <a:extLst>
              <a:ext uri="{FF2B5EF4-FFF2-40B4-BE49-F238E27FC236}">
                <a16:creationId xmlns:a16="http://schemas.microsoft.com/office/drawing/2014/main" id="{ED12D32E-20AE-47DF-B78A-C18CB3EBE5EA}"/>
              </a:ext>
            </a:extLst>
          </p:cNvPr>
          <p:cNvSpPr txBox="1"/>
          <p:nvPr/>
        </p:nvSpPr>
        <p:spPr>
          <a:xfrm>
            <a:off x="1416777" y="2066603"/>
            <a:ext cx="2712120" cy="369332"/>
          </a:xfrm>
          <a:prstGeom prst="rect">
            <a:avLst/>
          </a:prstGeom>
          <a:noFill/>
        </p:spPr>
        <p:txBody>
          <a:bodyPr wrap="square">
            <a:spAutoFit/>
          </a:bodyPr>
          <a:lstStyle/>
          <a:p>
            <a:r>
              <a:rPr lang="en-US" dirty="0">
                <a:solidFill>
                  <a:schemeClr val="bg1"/>
                </a:solidFill>
                <a:latin typeface="Raleway Bold" pitchFamily="2" charset="-52"/>
              </a:rPr>
              <a:t>Enhanced Data Safety</a:t>
            </a:r>
          </a:p>
        </p:txBody>
      </p:sp>
      <p:sp>
        <p:nvSpPr>
          <p:cNvPr id="23" name="TextBox 22">
            <a:extLst>
              <a:ext uri="{FF2B5EF4-FFF2-40B4-BE49-F238E27FC236}">
                <a16:creationId xmlns:a16="http://schemas.microsoft.com/office/drawing/2014/main" id="{9084370A-C5A1-48B4-80D1-83CC538DDC1C}"/>
              </a:ext>
            </a:extLst>
          </p:cNvPr>
          <p:cNvSpPr txBox="1"/>
          <p:nvPr/>
        </p:nvSpPr>
        <p:spPr>
          <a:xfrm>
            <a:off x="1416777" y="2457450"/>
            <a:ext cx="3865228" cy="954107"/>
          </a:xfrm>
          <a:prstGeom prst="rect">
            <a:avLst/>
          </a:prstGeom>
          <a:noFill/>
        </p:spPr>
        <p:txBody>
          <a:bodyPr wrap="square">
            <a:spAutoFit/>
          </a:bodyPr>
          <a:lstStyle/>
          <a:p>
            <a:r>
              <a:rPr lang="en-US" sz="1400" dirty="0">
                <a:solidFill>
                  <a:schemeClr val="bg1"/>
                </a:solidFill>
              </a:rPr>
              <a:t>Segregates backup storage and backup</a:t>
            </a:r>
          </a:p>
          <a:p>
            <a:r>
              <a:rPr lang="en-US" sz="1400" dirty="0">
                <a:solidFill>
                  <a:schemeClr val="bg1"/>
                </a:solidFill>
              </a:rPr>
              <a:t>application layers with smart storage</a:t>
            </a:r>
          </a:p>
          <a:p>
            <a:r>
              <a:rPr lang="en-US" sz="1400" dirty="0">
                <a:solidFill>
                  <a:schemeClr val="bg1"/>
                </a:solidFill>
              </a:rPr>
              <a:t>connection and protects against drive failure</a:t>
            </a:r>
          </a:p>
          <a:p>
            <a:r>
              <a:rPr lang="en-US" sz="1400" dirty="0">
                <a:solidFill>
                  <a:schemeClr val="bg1"/>
                </a:solidFill>
              </a:rPr>
              <a:t>by employing erasure-coding technologies</a:t>
            </a:r>
          </a:p>
        </p:txBody>
      </p:sp>
      <p:sp>
        <p:nvSpPr>
          <p:cNvPr id="24" name="TextBox 23">
            <a:extLst>
              <a:ext uri="{FF2B5EF4-FFF2-40B4-BE49-F238E27FC236}">
                <a16:creationId xmlns:a16="http://schemas.microsoft.com/office/drawing/2014/main" id="{A472BB52-E4E0-403A-A483-614DD0E18254}"/>
              </a:ext>
            </a:extLst>
          </p:cNvPr>
          <p:cNvSpPr txBox="1"/>
          <p:nvPr/>
        </p:nvSpPr>
        <p:spPr>
          <a:xfrm>
            <a:off x="7149298" y="2042318"/>
            <a:ext cx="2712120" cy="369332"/>
          </a:xfrm>
          <a:prstGeom prst="rect">
            <a:avLst/>
          </a:prstGeom>
          <a:noFill/>
        </p:spPr>
        <p:txBody>
          <a:bodyPr wrap="square">
            <a:spAutoFit/>
          </a:bodyPr>
          <a:lstStyle/>
          <a:p>
            <a:r>
              <a:rPr lang="en-US" dirty="0">
                <a:solidFill>
                  <a:schemeClr val="bg1"/>
                </a:solidFill>
                <a:latin typeface="Raleway Bold" pitchFamily="2" charset="-52"/>
              </a:rPr>
              <a:t>Easy to Start and Use</a:t>
            </a:r>
          </a:p>
        </p:txBody>
      </p:sp>
      <p:sp>
        <p:nvSpPr>
          <p:cNvPr id="25" name="TextBox 24">
            <a:extLst>
              <a:ext uri="{FF2B5EF4-FFF2-40B4-BE49-F238E27FC236}">
                <a16:creationId xmlns:a16="http://schemas.microsoft.com/office/drawing/2014/main" id="{2B7688FD-EF2C-44F8-8205-BAEB9E9FCC77}"/>
              </a:ext>
            </a:extLst>
          </p:cNvPr>
          <p:cNvSpPr txBox="1"/>
          <p:nvPr/>
        </p:nvSpPr>
        <p:spPr>
          <a:xfrm>
            <a:off x="7149298" y="2433165"/>
            <a:ext cx="3991282" cy="954107"/>
          </a:xfrm>
          <a:prstGeom prst="rect">
            <a:avLst/>
          </a:prstGeom>
          <a:noFill/>
        </p:spPr>
        <p:txBody>
          <a:bodyPr wrap="square">
            <a:spAutoFit/>
          </a:bodyPr>
          <a:lstStyle/>
          <a:p>
            <a:r>
              <a:rPr lang="en-US" sz="1400" dirty="0" err="1">
                <a:solidFill>
                  <a:schemeClr val="bg1"/>
                </a:solidFill>
              </a:rPr>
              <a:t>StarWind</a:t>
            </a:r>
            <a:r>
              <a:rPr lang="en-US" sz="1400" dirty="0">
                <a:solidFill>
                  <a:schemeClr val="bg1"/>
                </a:solidFill>
              </a:rPr>
              <a:t> Backup Appliance comes as a fully</a:t>
            </a:r>
          </a:p>
          <a:p>
            <a:r>
              <a:rPr lang="en-US" sz="1400" dirty="0">
                <a:solidFill>
                  <a:schemeClr val="bg1"/>
                </a:solidFill>
              </a:rPr>
              <a:t>pre-configured backup solution designed</a:t>
            </a:r>
          </a:p>
          <a:p>
            <a:r>
              <a:rPr lang="en-US" sz="1400" dirty="0">
                <a:solidFill>
                  <a:schemeClr val="bg1"/>
                </a:solidFill>
              </a:rPr>
              <a:t>as per your specific requirements and is easily</a:t>
            </a:r>
          </a:p>
          <a:p>
            <a:r>
              <a:rPr lang="en-US" sz="1400" dirty="0">
                <a:solidFill>
                  <a:schemeClr val="bg1"/>
                </a:solidFill>
              </a:rPr>
              <a:t>operated through a Web UI</a:t>
            </a:r>
          </a:p>
        </p:txBody>
      </p:sp>
      <p:sp>
        <p:nvSpPr>
          <p:cNvPr id="28" name="TextBox 27">
            <a:extLst>
              <a:ext uri="{FF2B5EF4-FFF2-40B4-BE49-F238E27FC236}">
                <a16:creationId xmlns:a16="http://schemas.microsoft.com/office/drawing/2014/main" id="{A0FC43CB-42DD-4386-B6E8-9D209ED46099}"/>
              </a:ext>
            </a:extLst>
          </p:cNvPr>
          <p:cNvSpPr txBox="1"/>
          <p:nvPr/>
        </p:nvSpPr>
        <p:spPr>
          <a:xfrm>
            <a:off x="1465698" y="4106168"/>
            <a:ext cx="3005633" cy="369332"/>
          </a:xfrm>
          <a:prstGeom prst="rect">
            <a:avLst/>
          </a:prstGeom>
          <a:noFill/>
        </p:spPr>
        <p:txBody>
          <a:bodyPr wrap="square">
            <a:spAutoFit/>
          </a:bodyPr>
          <a:lstStyle/>
          <a:p>
            <a:r>
              <a:rPr lang="en-US" dirty="0">
                <a:solidFill>
                  <a:schemeClr val="bg1"/>
                </a:solidFill>
                <a:latin typeface="Raleway Bold" pitchFamily="2" charset="-52"/>
              </a:rPr>
              <a:t>Transparent Architecture</a:t>
            </a:r>
          </a:p>
        </p:txBody>
      </p:sp>
      <p:sp>
        <p:nvSpPr>
          <p:cNvPr id="29" name="TextBox 28">
            <a:extLst>
              <a:ext uri="{FF2B5EF4-FFF2-40B4-BE49-F238E27FC236}">
                <a16:creationId xmlns:a16="http://schemas.microsoft.com/office/drawing/2014/main" id="{E71C7B26-6D6B-4C69-9CF5-6581F16285DD}"/>
              </a:ext>
            </a:extLst>
          </p:cNvPr>
          <p:cNvSpPr txBox="1"/>
          <p:nvPr/>
        </p:nvSpPr>
        <p:spPr>
          <a:xfrm>
            <a:off x="1465699" y="4497015"/>
            <a:ext cx="3701919" cy="954107"/>
          </a:xfrm>
          <a:prstGeom prst="rect">
            <a:avLst/>
          </a:prstGeom>
          <a:noFill/>
        </p:spPr>
        <p:txBody>
          <a:bodyPr wrap="square">
            <a:spAutoFit/>
          </a:bodyPr>
          <a:lstStyle/>
          <a:p>
            <a:r>
              <a:rPr lang="en-US" sz="1400" dirty="0">
                <a:solidFill>
                  <a:schemeClr val="bg1"/>
                </a:solidFill>
              </a:rPr>
              <a:t>The transparent and future-proof architecture combines the best commodity</a:t>
            </a:r>
          </a:p>
          <a:p>
            <a:r>
              <a:rPr lang="en-US" sz="1400" dirty="0">
                <a:solidFill>
                  <a:schemeClr val="bg1"/>
                </a:solidFill>
              </a:rPr>
              <a:t>hardware, an industry-standard hypervisor</a:t>
            </a:r>
          </a:p>
          <a:p>
            <a:r>
              <a:rPr lang="en-US" sz="1400" dirty="0">
                <a:solidFill>
                  <a:schemeClr val="bg1"/>
                </a:solidFill>
              </a:rPr>
              <a:t>of your choice, and a </a:t>
            </a:r>
            <a:r>
              <a:rPr lang="en-US" sz="1400" dirty="0" err="1">
                <a:solidFill>
                  <a:schemeClr val="bg1"/>
                </a:solidFill>
              </a:rPr>
              <a:t>StarWind</a:t>
            </a:r>
            <a:r>
              <a:rPr lang="en-US" sz="1400" dirty="0">
                <a:solidFill>
                  <a:schemeClr val="bg1"/>
                </a:solidFill>
              </a:rPr>
              <a:t> SDS engine</a:t>
            </a:r>
          </a:p>
        </p:txBody>
      </p:sp>
      <p:sp>
        <p:nvSpPr>
          <p:cNvPr id="30" name="TextBox 29">
            <a:extLst>
              <a:ext uri="{FF2B5EF4-FFF2-40B4-BE49-F238E27FC236}">
                <a16:creationId xmlns:a16="http://schemas.microsoft.com/office/drawing/2014/main" id="{0D087CCC-1917-4F2E-A177-1FB399756DDB}"/>
              </a:ext>
            </a:extLst>
          </p:cNvPr>
          <p:cNvSpPr txBox="1"/>
          <p:nvPr/>
        </p:nvSpPr>
        <p:spPr>
          <a:xfrm>
            <a:off x="7157450" y="4106168"/>
            <a:ext cx="3337177" cy="369332"/>
          </a:xfrm>
          <a:prstGeom prst="rect">
            <a:avLst/>
          </a:prstGeom>
          <a:noFill/>
        </p:spPr>
        <p:txBody>
          <a:bodyPr wrap="square">
            <a:spAutoFit/>
          </a:bodyPr>
          <a:lstStyle/>
          <a:p>
            <a:r>
              <a:rPr lang="en-US" dirty="0" err="1">
                <a:solidFill>
                  <a:schemeClr val="bg1"/>
                </a:solidFill>
                <a:latin typeface="Raleway Bold" pitchFamily="2" charset="-52"/>
              </a:rPr>
              <a:t>ProActive</a:t>
            </a:r>
            <a:r>
              <a:rPr lang="en-US" dirty="0">
                <a:solidFill>
                  <a:schemeClr val="bg1"/>
                </a:solidFill>
                <a:latin typeface="Raleway Bold" pitchFamily="2" charset="-52"/>
              </a:rPr>
              <a:t> Premium Support</a:t>
            </a:r>
          </a:p>
        </p:txBody>
      </p:sp>
      <p:sp>
        <p:nvSpPr>
          <p:cNvPr id="31" name="TextBox 30">
            <a:extLst>
              <a:ext uri="{FF2B5EF4-FFF2-40B4-BE49-F238E27FC236}">
                <a16:creationId xmlns:a16="http://schemas.microsoft.com/office/drawing/2014/main" id="{2C13CCD6-CE37-4DA5-98B1-9D4F7E99B012}"/>
              </a:ext>
            </a:extLst>
          </p:cNvPr>
          <p:cNvSpPr txBox="1"/>
          <p:nvPr/>
        </p:nvSpPr>
        <p:spPr>
          <a:xfrm>
            <a:off x="7157450" y="4497015"/>
            <a:ext cx="4058631" cy="954107"/>
          </a:xfrm>
          <a:prstGeom prst="rect">
            <a:avLst/>
          </a:prstGeom>
          <a:noFill/>
        </p:spPr>
        <p:txBody>
          <a:bodyPr wrap="square">
            <a:spAutoFit/>
          </a:bodyPr>
          <a:lstStyle/>
          <a:p>
            <a:r>
              <a:rPr lang="en-US" sz="1400" dirty="0">
                <a:solidFill>
                  <a:schemeClr val="bg1"/>
                </a:solidFill>
              </a:rPr>
              <a:t>We will make sure that your backups are</a:t>
            </a:r>
          </a:p>
          <a:p>
            <a:r>
              <a:rPr lang="en-US" sz="1400" dirty="0">
                <a:solidFill>
                  <a:schemeClr val="bg1"/>
                </a:solidFill>
              </a:rPr>
              <a:t>always performed successfully and no issues</a:t>
            </a:r>
          </a:p>
          <a:p>
            <a:r>
              <a:rPr lang="en-US" sz="1400" dirty="0">
                <a:solidFill>
                  <a:schemeClr val="bg1"/>
                </a:solidFill>
              </a:rPr>
              <a:t>remain unnoticed, monitoring the status</a:t>
            </a:r>
          </a:p>
          <a:p>
            <a:r>
              <a:rPr lang="en-US" sz="1400" dirty="0">
                <a:solidFill>
                  <a:schemeClr val="bg1"/>
                </a:solidFill>
              </a:rPr>
              <a:t>of your backup infrastructure 24/7/365</a:t>
            </a:r>
          </a:p>
        </p:txBody>
      </p:sp>
      <p:grpSp>
        <p:nvGrpSpPr>
          <p:cNvPr id="36" name="Группа 677">
            <a:extLst>
              <a:ext uri="{FF2B5EF4-FFF2-40B4-BE49-F238E27FC236}">
                <a16:creationId xmlns:a16="http://schemas.microsoft.com/office/drawing/2014/main" id="{D4756035-0C31-4A62-8031-D929FD230E35}"/>
              </a:ext>
            </a:extLst>
          </p:cNvPr>
          <p:cNvGrpSpPr/>
          <p:nvPr/>
        </p:nvGrpSpPr>
        <p:grpSpPr>
          <a:xfrm>
            <a:off x="6623488" y="4023973"/>
            <a:ext cx="421005" cy="421005"/>
            <a:chOff x="8264896" y="2465588"/>
            <a:chExt cx="421005" cy="421005"/>
          </a:xfrm>
        </p:grpSpPr>
        <p:sp>
          <p:nvSpPr>
            <p:cNvPr id="37" name="Полилиния: фигура 241">
              <a:extLst>
                <a:ext uri="{FF2B5EF4-FFF2-40B4-BE49-F238E27FC236}">
                  <a16:creationId xmlns:a16="http://schemas.microsoft.com/office/drawing/2014/main" id="{CDEFDFCD-9DBE-4A50-9560-28A539A44008}"/>
                </a:ext>
              </a:extLst>
            </p:cNvPr>
            <p:cNvSpPr/>
            <p:nvPr/>
          </p:nvSpPr>
          <p:spPr>
            <a:xfrm>
              <a:off x="8264896" y="2465588"/>
              <a:ext cx="421005" cy="210502"/>
            </a:xfrm>
            <a:custGeom>
              <a:avLst/>
              <a:gdLst>
                <a:gd name="connsiteX0" fmla="*/ 0 w 421005"/>
                <a:gd name="connsiteY0" fmla="*/ 210503 h 210502"/>
                <a:gd name="connsiteX1" fmla="*/ 210503 w 421005"/>
                <a:gd name="connsiteY1" fmla="*/ 0 h 210502"/>
                <a:gd name="connsiteX2" fmla="*/ 421005 w 421005"/>
                <a:gd name="connsiteY2" fmla="*/ 210503 h 210502"/>
              </a:gdLst>
              <a:ahLst/>
              <a:cxnLst>
                <a:cxn ang="0">
                  <a:pos x="connsiteX0" y="connsiteY0"/>
                </a:cxn>
                <a:cxn ang="0">
                  <a:pos x="connsiteX1" y="connsiteY1"/>
                </a:cxn>
                <a:cxn ang="0">
                  <a:pos x="connsiteX2" y="connsiteY2"/>
                </a:cxn>
              </a:cxnLst>
              <a:rect l="l" t="t" r="r" b="b"/>
              <a:pathLst>
                <a:path w="421005" h="210502">
                  <a:moveTo>
                    <a:pt x="0" y="210503"/>
                  </a:moveTo>
                  <a:cubicBezTo>
                    <a:pt x="0" y="94245"/>
                    <a:pt x="94231" y="0"/>
                    <a:pt x="210503" y="0"/>
                  </a:cubicBezTo>
                  <a:cubicBezTo>
                    <a:pt x="326774" y="0"/>
                    <a:pt x="421005" y="94245"/>
                    <a:pt x="421005" y="210503"/>
                  </a:cubicBezTo>
                </a:path>
              </a:pathLst>
            </a:custGeom>
            <a:noFill/>
            <a:ln w="12377" cap="rnd">
              <a:solidFill>
                <a:srgbClr val="FFFFFF"/>
              </a:solidFill>
              <a:prstDash val="solid"/>
              <a:round/>
            </a:ln>
          </p:spPr>
          <p:txBody>
            <a:bodyPr rtlCol="0" anchor="ctr"/>
            <a:lstStyle/>
            <a:p>
              <a:endParaRPr lang="en-US"/>
            </a:p>
          </p:txBody>
        </p:sp>
        <p:sp>
          <p:nvSpPr>
            <p:cNvPr id="38" name="Полилиния: фигура 242">
              <a:extLst>
                <a:ext uri="{FF2B5EF4-FFF2-40B4-BE49-F238E27FC236}">
                  <a16:creationId xmlns:a16="http://schemas.microsoft.com/office/drawing/2014/main" id="{E5E17E35-39E1-4B41-B8F1-FBA6D67697DE}"/>
                </a:ext>
              </a:extLst>
            </p:cNvPr>
            <p:cNvSpPr/>
            <p:nvPr/>
          </p:nvSpPr>
          <p:spPr>
            <a:xfrm>
              <a:off x="8398008" y="2617274"/>
              <a:ext cx="154781" cy="58816"/>
            </a:xfrm>
            <a:custGeom>
              <a:avLst/>
              <a:gdLst>
                <a:gd name="connsiteX0" fmla="*/ 0 w 154781"/>
                <a:gd name="connsiteY0" fmla="*/ 58817 h 58816"/>
                <a:gd name="connsiteX1" fmla="*/ 77391 w 154781"/>
                <a:gd name="connsiteY1" fmla="*/ 0 h 58816"/>
                <a:gd name="connsiteX2" fmla="*/ 154781 w 154781"/>
                <a:gd name="connsiteY2" fmla="*/ 58817 h 58816"/>
              </a:gdLst>
              <a:ahLst/>
              <a:cxnLst>
                <a:cxn ang="0">
                  <a:pos x="connsiteX0" y="connsiteY0"/>
                </a:cxn>
                <a:cxn ang="0">
                  <a:pos x="connsiteX1" y="connsiteY1"/>
                </a:cxn>
                <a:cxn ang="0">
                  <a:pos x="connsiteX2" y="connsiteY2"/>
                </a:cxn>
              </a:cxnLst>
              <a:rect l="l" t="t" r="r" b="b"/>
              <a:pathLst>
                <a:path w="154781" h="58816">
                  <a:moveTo>
                    <a:pt x="0" y="58817"/>
                  </a:moveTo>
                  <a:cubicBezTo>
                    <a:pt x="0" y="29408"/>
                    <a:pt x="34671" y="0"/>
                    <a:pt x="77391" y="0"/>
                  </a:cubicBezTo>
                  <a:cubicBezTo>
                    <a:pt x="120110" y="0"/>
                    <a:pt x="154781" y="29408"/>
                    <a:pt x="154781" y="58817"/>
                  </a:cubicBezTo>
                </a:path>
              </a:pathLst>
            </a:custGeom>
            <a:noFill/>
            <a:ln w="12377" cap="rnd">
              <a:solidFill>
                <a:srgbClr val="FFFFFF"/>
              </a:solidFill>
              <a:prstDash val="solid"/>
              <a:round/>
            </a:ln>
          </p:spPr>
          <p:txBody>
            <a:bodyPr rtlCol="0" anchor="ctr"/>
            <a:lstStyle/>
            <a:p>
              <a:endParaRPr lang="en-US"/>
            </a:p>
          </p:txBody>
        </p:sp>
        <p:sp>
          <p:nvSpPr>
            <p:cNvPr id="39" name="Полилиния: фигура 243">
              <a:extLst>
                <a:ext uri="{FF2B5EF4-FFF2-40B4-BE49-F238E27FC236}">
                  <a16:creationId xmlns:a16="http://schemas.microsoft.com/office/drawing/2014/main" id="{797A668A-FC99-47BD-A597-62E12F027D93}"/>
                </a:ext>
              </a:extLst>
            </p:cNvPr>
            <p:cNvSpPr/>
            <p:nvPr/>
          </p:nvSpPr>
          <p:spPr>
            <a:xfrm>
              <a:off x="8264896" y="2617274"/>
              <a:ext cx="133111" cy="58816"/>
            </a:xfrm>
            <a:custGeom>
              <a:avLst/>
              <a:gdLst>
                <a:gd name="connsiteX0" fmla="*/ 0 w 133111"/>
                <a:gd name="connsiteY0" fmla="*/ 58817 h 58816"/>
                <a:gd name="connsiteX1" fmla="*/ 66556 w 133111"/>
                <a:gd name="connsiteY1" fmla="*/ 0 h 58816"/>
                <a:gd name="connsiteX2" fmla="*/ 133112 w 133111"/>
                <a:gd name="connsiteY2" fmla="*/ 58817 h 58816"/>
              </a:gdLst>
              <a:ahLst/>
              <a:cxnLst>
                <a:cxn ang="0">
                  <a:pos x="connsiteX0" y="connsiteY0"/>
                </a:cxn>
                <a:cxn ang="0">
                  <a:pos x="connsiteX1" y="connsiteY1"/>
                </a:cxn>
                <a:cxn ang="0">
                  <a:pos x="connsiteX2" y="connsiteY2"/>
                </a:cxn>
              </a:cxnLst>
              <a:rect l="l" t="t" r="r" b="b"/>
              <a:pathLst>
                <a:path w="133111" h="58816">
                  <a:moveTo>
                    <a:pt x="0" y="58817"/>
                  </a:moveTo>
                  <a:cubicBezTo>
                    <a:pt x="0" y="29408"/>
                    <a:pt x="29780" y="0"/>
                    <a:pt x="66556" y="0"/>
                  </a:cubicBezTo>
                  <a:cubicBezTo>
                    <a:pt x="103332" y="0"/>
                    <a:pt x="133112" y="29408"/>
                    <a:pt x="133112" y="58817"/>
                  </a:cubicBezTo>
                </a:path>
              </a:pathLst>
            </a:custGeom>
            <a:noFill/>
            <a:ln w="12377" cap="rnd">
              <a:solidFill>
                <a:srgbClr val="FFFFFF"/>
              </a:solidFill>
              <a:prstDash val="solid"/>
              <a:round/>
            </a:ln>
          </p:spPr>
          <p:txBody>
            <a:bodyPr rtlCol="0" anchor="ctr"/>
            <a:lstStyle/>
            <a:p>
              <a:endParaRPr lang="en-US"/>
            </a:p>
          </p:txBody>
        </p:sp>
        <p:sp>
          <p:nvSpPr>
            <p:cNvPr id="40" name="Полилиния: фигура 244">
              <a:extLst>
                <a:ext uri="{FF2B5EF4-FFF2-40B4-BE49-F238E27FC236}">
                  <a16:creationId xmlns:a16="http://schemas.microsoft.com/office/drawing/2014/main" id="{D20AF3D0-F4D2-4E15-99DD-93BC975B9BE6}"/>
                </a:ext>
              </a:extLst>
            </p:cNvPr>
            <p:cNvSpPr/>
            <p:nvPr/>
          </p:nvSpPr>
          <p:spPr>
            <a:xfrm>
              <a:off x="8552789" y="2617274"/>
              <a:ext cx="133111" cy="58816"/>
            </a:xfrm>
            <a:custGeom>
              <a:avLst/>
              <a:gdLst>
                <a:gd name="connsiteX0" fmla="*/ 0 w 133111"/>
                <a:gd name="connsiteY0" fmla="*/ 58817 h 58816"/>
                <a:gd name="connsiteX1" fmla="*/ 66556 w 133111"/>
                <a:gd name="connsiteY1" fmla="*/ 0 h 58816"/>
                <a:gd name="connsiteX2" fmla="*/ 133112 w 133111"/>
                <a:gd name="connsiteY2" fmla="*/ 58817 h 58816"/>
              </a:gdLst>
              <a:ahLst/>
              <a:cxnLst>
                <a:cxn ang="0">
                  <a:pos x="connsiteX0" y="connsiteY0"/>
                </a:cxn>
                <a:cxn ang="0">
                  <a:pos x="connsiteX1" y="connsiteY1"/>
                </a:cxn>
                <a:cxn ang="0">
                  <a:pos x="connsiteX2" y="connsiteY2"/>
                </a:cxn>
              </a:cxnLst>
              <a:rect l="l" t="t" r="r" b="b"/>
              <a:pathLst>
                <a:path w="133111" h="58816">
                  <a:moveTo>
                    <a:pt x="0" y="58817"/>
                  </a:moveTo>
                  <a:cubicBezTo>
                    <a:pt x="0" y="29408"/>
                    <a:pt x="29780" y="0"/>
                    <a:pt x="66556" y="0"/>
                  </a:cubicBezTo>
                  <a:cubicBezTo>
                    <a:pt x="103332" y="0"/>
                    <a:pt x="133112" y="29408"/>
                    <a:pt x="133112" y="58817"/>
                  </a:cubicBezTo>
                </a:path>
              </a:pathLst>
            </a:custGeom>
            <a:noFill/>
            <a:ln w="12377" cap="rnd">
              <a:solidFill>
                <a:srgbClr val="FFFFFF"/>
              </a:solidFill>
              <a:prstDash val="solid"/>
              <a:round/>
            </a:ln>
          </p:spPr>
          <p:txBody>
            <a:bodyPr rtlCol="0" anchor="ctr"/>
            <a:lstStyle/>
            <a:p>
              <a:endParaRPr lang="en-US"/>
            </a:p>
          </p:txBody>
        </p:sp>
        <p:sp>
          <p:nvSpPr>
            <p:cNvPr id="41" name="Полилиния: фигура 245">
              <a:extLst>
                <a:ext uri="{FF2B5EF4-FFF2-40B4-BE49-F238E27FC236}">
                  <a16:creationId xmlns:a16="http://schemas.microsoft.com/office/drawing/2014/main" id="{73AF8C98-6F2F-43F7-93BC-480C69FDB9C4}"/>
                </a:ext>
              </a:extLst>
            </p:cNvPr>
            <p:cNvSpPr/>
            <p:nvPr/>
          </p:nvSpPr>
          <p:spPr>
            <a:xfrm>
              <a:off x="8398008" y="2465588"/>
              <a:ext cx="77390" cy="190690"/>
            </a:xfrm>
            <a:custGeom>
              <a:avLst/>
              <a:gdLst>
                <a:gd name="connsiteX0" fmla="*/ 77391 w 77390"/>
                <a:gd name="connsiteY0" fmla="*/ 0 h 190690"/>
                <a:gd name="connsiteX1" fmla="*/ 0 w 77390"/>
                <a:gd name="connsiteY1" fmla="*/ 190691 h 190690"/>
              </a:gdLst>
              <a:ahLst/>
              <a:cxnLst>
                <a:cxn ang="0">
                  <a:pos x="connsiteX0" y="connsiteY0"/>
                </a:cxn>
                <a:cxn ang="0">
                  <a:pos x="connsiteX1" y="connsiteY1"/>
                </a:cxn>
              </a:cxnLst>
              <a:rect l="l" t="t" r="r" b="b"/>
              <a:pathLst>
                <a:path w="77390" h="190690">
                  <a:moveTo>
                    <a:pt x="77391" y="0"/>
                  </a:moveTo>
                  <a:cubicBezTo>
                    <a:pt x="77391" y="0"/>
                    <a:pt x="0" y="34733"/>
                    <a:pt x="0" y="190691"/>
                  </a:cubicBezTo>
                </a:path>
              </a:pathLst>
            </a:custGeom>
            <a:noFill/>
            <a:ln w="12377" cap="rnd">
              <a:solidFill>
                <a:srgbClr val="FFFFFF"/>
              </a:solidFill>
              <a:prstDash val="solid"/>
              <a:round/>
            </a:ln>
          </p:spPr>
          <p:txBody>
            <a:bodyPr rtlCol="0" anchor="ctr"/>
            <a:lstStyle/>
            <a:p>
              <a:endParaRPr lang="en-US"/>
            </a:p>
          </p:txBody>
        </p:sp>
        <p:sp>
          <p:nvSpPr>
            <p:cNvPr id="42" name="Полилиния: фигура 246">
              <a:extLst>
                <a:ext uri="{FF2B5EF4-FFF2-40B4-BE49-F238E27FC236}">
                  <a16:creationId xmlns:a16="http://schemas.microsoft.com/office/drawing/2014/main" id="{41D5E9A9-1694-40A2-91B4-08AE620ACDAD}"/>
                </a:ext>
              </a:extLst>
            </p:cNvPr>
            <p:cNvSpPr/>
            <p:nvPr/>
          </p:nvSpPr>
          <p:spPr>
            <a:xfrm>
              <a:off x="8475399" y="2465588"/>
              <a:ext cx="77390" cy="190690"/>
            </a:xfrm>
            <a:custGeom>
              <a:avLst/>
              <a:gdLst>
                <a:gd name="connsiteX0" fmla="*/ 0 w 77390"/>
                <a:gd name="connsiteY0" fmla="*/ 0 h 190690"/>
                <a:gd name="connsiteX1" fmla="*/ 77391 w 77390"/>
                <a:gd name="connsiteY1" fmla="*/ 190691 h 190690"/>
              </a:gdLst>
              <a:ahLst/>
              <a:cxnLst>
                <a:cxn ang="0">
                  <a:pos x="connsiteX0" y="connsiteY0"/>
                </a:cxn>
                <a:cxn ang="0">
                  <a:pos x="connsiteX1" y="connsiteY1"/>
                </a:cxn>
              </a:cxnLst>
              <a:rect l="l" t="t" r="r" b="b"/>
              <a:pathLst>
                <a:path w="77390" h="190690">
                  <a:moveTo>
                    <a:pt x="0" y="0"/>
                  </a:moveTo>
                  <a:cubicBezTo>
                    <a:pt x="0" y="0"/>
                    <a:pt x="77391" y="34733"/>
                    <a:pt x="77391" y="190691"/>
                  </a:cubicBezTo>
                </a:path>
              </a:pathLst>
            </a:custGeom>
            <a:noFill/>
            <a:ln w="12377" cap="rnd">
              <a:solidFill>
                <a:srgbClr val="FFFFFF"/>
              </a:solidFill>
              <a:prstDash val="solid"/>
              <a:round/>
            </a:ln>
          </p:spPr>
          <p:txBody>
            <a:bodyPr rtlCol="0" anchor="ctr"/>
            <a:lstStyle/>
            <a:p>
              <a:endParaRPr lang="en-US"/>
            </a:p>
          </p:txBody>
        </p:sp>
        <p:sp>
          <p:nvSpPr>
            <p:cNvPr id="43" name="Полилиния: фигура 247">
              <a:extLst>
                <a:ext uri="{FF2B5EF4-FFF2-40B4-BE49-F238E27FC236}">
                  <a16:creationId xmlns:a16="http://schemas.microsoft.com/office/drawing/2014/main" id="{574DEAF1-56D8-49BA-BF6E-607B93C41F97}"/>
                </a:ext>
              </a:extLst>
            </p:cNvPr>
            <p:cNvSpPr/>
            <p:nvPr/>
          </p:nvSpPr>
          <p:spPr>
            <a:xfrm>
              <a:off x="8475399" y="2640491"/>
              <a:ext cx="74295" cy="246102"/>
            </a:xfrm>
            <a:custGeom>
              <a:avLst/>
              <a:gdLst>
                <a:gd name="connsiteX0" fmla="*/ 0 w 74295"/>
                <a:gd name="connsiteY0" fmla="*/ 0 h 246102"/>
                <a:gd name="connsiteX1" fmla="*/ 0 w 74295"/>
                <a:gd name="connsiteY1" fmla="*/ 60365 h 246102"/>
                <a:gd name="connsiteX2" fmla="*/ 74295 w 74295"/>
                <a:gd name="connsiteY2" fmla="*/ 208955 h 246102"/>
                <a:gd name="connsiteX3" fmla="*/ 37148 w 74295"/>
                <a:gd name="connsiteY3" fmla="*/ 246102 h 246102"/>
                <a:gd name="connsiteX4" fmla="*/ 0 w 74295"/>
                <a:gd name="connsiteY4" fmla="*/ 208955 h 246102"/>
                <a:gd name="connsiteX5" fmla="*/ 0 w 74295"/>
                <a:gd name="connsiteY5" fmla="*/ 181094 h 24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95" h="246102">
                  <a:moveTo>
                    <a:pt x="0" y="0"/>
                  </a:moveTo>
                  <a:lnTo>
                    <a:pt x="0" y="60365"/>
                  </a:lnTo>
                  <a:moveTo>
                    <a:pt x="74295" y="208955"/>
                  </a:moveTo>
                  <a:cubicBezTo>
                    <a:pt x="74295" y="229471"/>
                    <a:pt x="57641" y="246102"/>
                    <a:pt x="37148" y="246102"/>
                  </a:cubicBezTo>
                  <a:cubicBezTo>
                    <a:pt x="16654" y="246102"/>
                    <a:pt x="0" y="229471"/>
                    <a:pt x="0" y="208955"/>
                  </a:cubicBezTo>
                  <a:lnTo>
                    <a:pt x="0" y="181094"/>
                  </a:lnTo>
                </a:path>
              </a:pathLst>
            </a:custGeom>
            <a:noFill/>
            <a:ln w="12377" cap="rnd">
              <a:solidFill>
                <a:srgbClr val="66FF99"/>
              </a:solidFill>
              <a:prstDash val="solid"/>
              <a:round/>
            </a:ln>
          </p:spPr>
          <p:txBody>
            <a:bodyPr rtlCol="0" anchor="ctr"/>
            <a:lstStyle/>
            <a:p>
              <a:endParaRPr lang="en-US"/>
            </a:p>
          </p:txBody>
        </p:sp>
        <p:sp>
          <p:nvSpPr>
            <p:cNvPr id="44" name="Полилиния: фигура 248">
              <a:extLst>
                <a:ext uri="{FF2B5EF4-FFF2-40B4-BE49-F238E27FC236}">
                  <a16:creationId xmlns:a16="http://schemas.microsoft.com/office/drawing/2014/main" id="{D14B1C6B-61BE-475F-8C70-7B24E01386EE}"/>
                </a:ext>
              </a:extLst>
            </p:cNvPr>
            <p:cNvSpPr/>
            <p:nvPr/>
          </p:nvSpPr>
          <p:spPr>
            <a:xfrm>
              <a:off x="8357022" y="2716345"/>
              <a:ext cx="60178" cy="89761"/>
            </a:xfrm>
            <a:custGeom>
              <a:avLst/>
              <a:gdLst>
                <a:gd name="connsiteX0" fmla="*/ 59932 w 60178"/>
                <a:gd name="connsiteY0" fmla="*/ 89762 h 89761"/>
                <a:gd name="connsiteX1" fmla="*/ 0 w 60178"/>
                <a:gd name="connsiteY1" fmla="*/ 89762 h 89761"/>
                <a:gd name="connsiteX2" fmla="*/ 0 w 60178"/>
                <a:gd name="connsiteY2" fmla="*/ 78989 h 89761"/>
                <a:gd name="connsiteX3" fmla="*/ 22784 w 60178"/>
                <a:gd name="connsiteY3" fmla="*/ 56081 h 89761"/>
                <a:gd name="connsiteX4" fmla="*/ 36157 w 60178"/>
                <a:gd name="connsiteY4" fmla="*/ 41470 h 89761"/>
                <a:gd name="connsiteX5" fmla="*/ 40986 w 60178"/>
                <a:gd name="connsiteY5" fmla="*/ 33297 h 89761"/>
                <a:gd name="connsiteX6" fmla="*/ 42472 w 60178"/>
                <a:gd name="connsiteY6" fmla="*/ 25125 h 89761"/>
                <a:gd name="connsiteX7" fmla="*/ 38881 w 60178"/>
                <a:gd name="connsiteY7" fmla="*/ 15714 h 89761"/>
                <a:gd name="connsiteX8" fmla="*/ 28975 w 60178"/>
                <a:gd name="connsiteY8" fmla="*/ 12247 h 89761"/>
                <a:gd name="connsiteX9" fmla="*/ 19069 w 60178"/>
                <a:gd name="connsiteY9" fmla="*/ 14104 h 89761"/>
                <a:gd name="connsiteX10" fmla="*/ 8172 w 60178"/>
                <a:gd name="connsiteY10" fmla="*/ 20915 h 89761"/>
                <a:gd name="connsiteX11" fmla="*/ 743 w 60178"/>
                <a:gd name="connsiteY11" fmla="*/ 11442 h 89761"/>
                <a:gd name="connsiteX12" fmla="*/ 15045 w 60178"/>
                <a:gd name="connsiteY12" fmla="*/ 2651 h 89761"/>
                <a:gd name="connsiteX13" fmla="*/ 29841 w 60178"/>
                <a:gd name="connsiteY13" fmla="*/ 50 h 89761"/>
                <a:gd name="connsiteX14" fmla="*/ 49654 w 60178"/>
                <a:gd name="connsiteY14" fmla="*/ 6242 h 89761"/>
                <a:gd name="connsiteX15" fmla="*/ 57083 w 60178"/>
                <a:gd name="connsiteY15" fmla="*/ 23577 h 89761"/>
                <a:gd name="connsiteX16" fmla="*/ 54916 w 60178"/>
                <a:gd name="connsiteY16" fmla="*/ 34907 h 89761"/>
                <a:gd name="connsiteX17" fmla="*/ 48292 w 60178"/>
                <a:gd name="connsiteY17" fmla="*/ 46051 h 89761"/>
                <a:gd name="connsiteX18" fmla="*/ 33557 w 60178"/>
                <a:gd name="connsiteY18" fmla="*/ 61468 h 89761"/>
                <a:gd name="connsiteX19" fmla="*/ 18202 w 60178"/>
                <a:gd name="connsiteY19" fmla="*/ 76327 h 89761"/>
                <a:gd name="connsiteX20" fmla="*/ 18202 w 60178"/>
                <a:gd name="connsiteY20" fmla="*/ 76946 h 89761"/>
                <a:gd name="connsiteX21" fmla="*/ 60179 w 60178"/>
                <a:gd name="connsiteY21" fmla="*/ 76946 h 8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178" h="89761">
                  <a:moveTo>
                    <a:pt x="59932" y="89762"/>
                  </a:moveTo>
                  <a:lnTo>
                    <a:pt x="0" y="89762"/>
                  </a:lnTo>
                  <a:lnTo>
                    <a:pt x="0" y="78989"/>
                  </a:lnTo>
                  <a:lnTo>
                    <a:pt x="22784" y="56081"/>
                  </a:lnTo>
                  <a:cubicBezTo>
                    <a:pt x="27489" y="51450"/>
                    <a:pt x="31947" y="46573"/>
                    <a:pt x="36157" y="41470"/>
                  </a:cubicBezTo>
                  <a:cubicBezTo>
                    <a:pt x="38138" y="38983"/>
                    <a:pt x="39748" y="36233"/>
                    <a:pt x="40986" y="33297"/>
                  </a:cubicBezTo>
                  <a:cubicBezTo>
                    <a:pt x="41977" y="30690"/>
                    <a:pt x="42472" y="27918"/>
                    <a:pt x="42472" y="25125"/>
                  </a:cubicBezTo>
                  <a:cubicBezTo>
                    <a:pt x="42658" y="21621"/>
                    <a:pt x="41358" y="18201"/>
                    <a:pt x="38881" y="15714"/>
                  </a:cubicBezTo>
                  <a:cubicBezTo>
                    <a:pt x="36157" y="13300"/>
                    <a:pt x="32628" y="12054"/>
                    <a:pt x="28975" y="12247"/>
                  </a:cubicBezTo>
                  <a:cubicBezTo>
                    <a:pt x="25570" y="12246"/>
                    <a:pt x="22226" y="12876"/>
                    <a:pt x="19069" y="14104"/>
                  </a:cubicBezTo>
                  <a:cubicBezTo>
                    <a:pt x="15168" y="15883"/>
                    <a:pt x="11516" y="18172"/>
                    <a:pt x="8172" y="20915"/>
                  </a:cubicBezTo>
                  <a:lnTo>
                    <a:pt x="743" y="11442"/>
                  </a:lnTo>
                  <a:cubicBezTo>
                    <a:pt x="4953" y="7710"/>
                    <a:pt x="9782" y="4735"/>
                    <a:pt x="15045" y="2651"/>
                  </a:cubicBezTo>
                  <a:cubicBezTo>
                    <a:pt x="19812" y="902"/>
                    <a:pt x="24765" y="22"/>
                    <a:pt x="29841" y="50"/>
                  </a:cubicBezTo>
                  <a:cubicBezTo>
                    <a:pt x="36962" y="-368"/>
                    <a:pt x="44020" y="1833"/>
                    <a:pt x="49654" y="6242"/>
                  </a:cubicBezTo>
                  <a:cubicBezTo>
                    <a:pt x="54668" y="10583"/>
                    <a:pt x="57393" y="16967"/>
                    <a:pt x="57083" y="23577"/>
                  </a:cubicBezTo>
                  <a:cubicBezTo>
                    <a:pt x="57083" y="27457"/>
                    <a:pt x="56340" y="31303"/>
                    <a:pt x="54916" y="34907"/>
                  </a:cubicBezTo>
                  <a:cubicBezTo>
                    <a:pt x="53245" y="38912"/>
                    <a:pt x="51016" y="42664"/>
                    <a:pt x="48292" y="46051"/>
                  </a:cubicBezTo>
                  <a:cubicBezTo>
                    <a:pt x="43772" y="51532"/>
                    <a:pt x="38819" y="56684"/>
                    <a:pt x="33557" y="61468"/>
                  </a:cubicBezTo>
                  <a:lnTo>
                    <a:pt x="18202" y="76327"/>
                  </a:lnTo>
                  <a:lnTo>
                    <a:pt x="18202" y="76946"/>
                  </a:lnTo>
                  <a:lnTo>
                    <a:pt x="60179" y="76946"/>
                  </a:lnTo>
                  <a:close/>
                </a:path>
              </a:pathLst>
            </a:custGeom>
            <a:solidFill>
              <a:srgbClr val="FFFFFF"/>
            </a:solidFill>
            <a:ln w="6189" cap="flat">
              <a:noFill/>
              <a:prstDash val="solid"/>
              <a:miter/>
            </a:ln>
          </p:spPr>
          <p:txBody>
            <a:bodyPr rtlCol="0" anchor="ctr"/>
            <a:lstStyle/>
            <a:p>
              <a:endParaRPr lang="en-US"/>
            </a:p>
          </p:txBody>
        </p:sp>
        <p:sp>
          <p:nvSpPr>
            <p:cNvPr id="45" name="Полилиния: фигура 249">
              <a:extLst>
                <a:ext uri="{FF2B5EF4-FFF2-40B4-BE49-F238E27FC236}">
                  <a16:creationId xmlns:a16="http://schemas.microsoft.com/office/drawing/2014/main" id="{64D801F1-87D0-4267-9FA6-141162BD86AE}"/>
                </a:ext>
              </a:extLst>
            </p:cNvPr>
            <p:cNvSpPr/>
            <p:nvPr/>
          </p:nvSpPr>
          <p:spPr>
            <a:xfrm>
              <a:off x="8424693" y="2717448"/>
              <a:ext cx="66122" cy="88658"/>
            </a:xfrm>
            <a:custGeom>
              <a:avLst/>
              <a:gdLst>
                <a:gd name="connsiteX0" fmla="*/ 66122 w 66122"/>
                <a:gd name="connsiteY0" fmla="*/ 69342 h 88658"/>
                <a:gd name="connsiteX1" fmla="*/ 54235 w 66122"/>
                <a:gd name="connsiteY1" fmla="*/ 69342 h 88658"/>
                <a:gd name="connsiteX2" fmla="*/ 54235 w 66122"/>
                <a:gd name="connsiteY2" fmla="*/ 88659 h 88658"/>
                <a:gd name="connsiteX3" fmla="*/ 40366 w 66122"/>
                <a:gd name="connsiteY3" fmla="*/ 88659 h 88658"/>
                <a:gd name="connsiteX4" fmla="*/ 40366 w 66122"/>
                <a:gd name="connsiteY4" fmla="*/ 69342 h 88658"/>
                <a:gd name="connsiteX5" fmla="*/ 0 w 66122"/>
                <a:gd name="connsiteY5" fmla="*/ 69342 h 88658"/>
                <a:gd name="connsiteX6" fmla="*/ 0 w 66122"/>
                <a:gd name="connsiteY6" fmla="*/ 58445 h 88658"/>
                <a:gd name="connsiteX7" fmla="*/ 40366 w 66122"/>
                <a:gd name="connsiteY7" fmla="*/ 0 h 88658"/>
                <a:gd name="connsiteX8" fmla="*/ 54235 w 66122"/>
                <a:gd name="connsiteY8" fmla="*/ 0 h 88658"/>
                <a:gd name="connsiteX9" fmla="*/ 54235 w 66122"/>
                <a:gd name="connsiteY9" fmla="*/ 57579 h 88658"/>
                <a:gd name="connsiteX10" fmla="*/ 66122 w 66122"/>
                <a:gd name="connsiteY10" fmla="*/ 57579 h 88658"/>
                <a:gd name="connsiteX11" fmla="*/ 40366 w 66122"/>
                <a:gd name="connsiteY11" fmla="*/ 57579 h 88658"/>
                <a:gd name="connsiteX12" fmla="*/ 40366 w 66122"/>
                <a:gd name="connsiteY12" fmla="*/ 35414 h 88658"/>
                <a:gd name="connsiteX13" fmla="*/ 40986 w 66122"/>
                <a:gd name="connsiteY13" fmla="*/ 15973 h 88658"/>
                <a:gd name="connsiteX14" fmla="*/ 40490 w 66122"/>
                <a:gd name="connsiteY14" fmla="*/ 15973 h 88658"/>
                <a:gd name="connsiteX15" fmla="*/ 35166 w 66122"/>
                <a:gd name="connsiteY15" fmla="*/ 25632 h 88658"/>
                <a:gd name="connsiteX16" fmla="*/ 13558 w 66122"/>
                <a:gd name="connsiteY16" fmla="*/ 57579 h 8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122" h="88658">
                  <a:moveTo>
                    <a:pt x="66122" y="69342"/>
                  </a:moveTo>
                  <a:lnTo>
                    <a:pt x="54235" y="69342"/>
                  </a:lnTo>
                  <a:lnTo>
                    <a:pt x="54235" y="88659"/>
                  </a:lnTo>
                  <a:lnTo>
                    <a:pt x="40366" y="88659"/>
                  </a:lnTo>
                  <a:lnTo>
                    <a:pt x="40366" y="69342"/>
                  </a:lnTo>
                  <a:lnTo>
                    <a:pt x="0" y="69342"/>
                  </a:lnTo>
                  <a:lnTo>
                    <a:pt x="0" y="58445"/>
                  </a:lnTo>
                  <a:lnTo>
                    <a:pt x="40366" y="0"/>
                  </a:lnTo>
                  <a:lnTo>
                    <a:pt x="54235" y="0"/>
                  </a:lnTo>
                  <a:lnTo>
                    <a:pt x="54235" y="57579"/>
                  </a:lnTo>
                  <a:lnTo>
                    <a:pt x="66122" y="57579"/>
                  </a:lnTo>
                  <a:close/>
                  <a:moveTo>
                    <a:pt x="40366" y="57579"/>
                  </a:moveTo>
                  <a:lnTo>
                    <a:pt x="40366" y="35414"/>
                  </a:lnTo>
                  <a:cubicBezTo>
                    <a:pt x="40366" y="27489"/>
                    <a:pt x="40366" y="21050"/>
                    <a:pt x="40986" y="15973"/>
                  </a:cubicBezTo>
                  <a:lnTo>
                    <a:pt x="40490" y="15973"/>
                  </a:lnTo>
                  <a:cubicBezTo>
                    <a:pt x="39004" y="19334"/>
                    <a:pt x="37209" y="22565"/>
                    <a:pt x="35166" y="25632"/>
                  </a:cubicBezTo>
                  <a:lnTo>
                    <a:pt x="13558" y="57579"/>
                  </a:lnTo>
                  <a:close/>
                </a:path>
              </a:pathLst>
            </a:custGeom>
            <a:solidFill>
              <a:srgbClr val="FFFFFF"/>
            </a:solidFill>
            <a:ln w="6189" cap="flat">
              <a:noFill/>
              <a:prstDash val="solid"/>
              <a:miter/>
            </a:ln>
          </p:spPr>
          <p:txBody>
            <a:bodyPr rtlCol="0" anchor="ctr"/>
            <a:lstStyle/>
            <a:p>
              <a:endParaRPr lang="en-US"/>
            </a:p>
          </p:txBody>
        </p:sp>
        <p:sp>
          <p:nvSpPr>
            <p:cNvPr id="46" name="Полилиния: фигура 250">
              <a:extLst>
                <a:ext uri="{FF2B5EF4-FFF2-40B4-BE49-F238E27FC236}">
                  <a16:creationId xmlns:a16="http://schemas.microsoft.com/office/drawing/2014/main" id="{5A81268D-AC1C-4919-B685-F042AFA457BD}"/>
                </a:ext>
              </a:extLst>
            </p:cNvPr>
            <p:cNvSpPr/>
            <p:nvPr/>
          </p:nvSpPr>
          <p:spPr>
            <a:xfrm>
              <a:off x="8493972" y="2717696"/>
              <a:ext cx="46372" cy="88411"/>
            </a:xfrm>
            <a:custGeom>
              <a:avLst/>
              <a:gdLst>
                <a:gd name="connsiteX0" fmla="*/ 46372 w 46372"/>
                <a:gd name="connsiteY0" fmla="*/ 0 h 88411"/>
                <a:gd name="connsiteX1" fmla="*/ 13497 w 46372"/>
                <a:gd name="connsiteY1" fmla="*/ 88411 h 88411"/>
                <a:gd name="connsiteX2" fmla="*/ 0 w 46372"/>
                <a:gd name="connsiteY2" fmla="*/ 88411 h 88411"/>
                <a:gd name="connsiteX3" fmla="*/ 32937 w 46372"/>
                <a:gd name="connsiteY3" fmla="*/ 0 h 88411"/>
              </a:gdLst>
              <a:ahLst/>
              <a:cxnLst>
                <a:cxn ang="0">
                  <a:pos x="connsiteX0" y="connsiteY0"/>
                </a:cxn>
                <a:cxn ang="0">
                  <a:pos x="connsiteX1" y="connsiteY1"/>
                </a:cxn>
                <a:cxn ang="0">
                  <a:pos x="connsiteX2" y="connsiteY2"/>
                </a:cxn>
                <a:cxn ang="0">
                  <a:pos x="connsiteX3" y="connsiteY3"/>
                </a:cxn>
              </a:cxnLst>
              <a:rect l="l" t="t" r="r" b="b"/>
              <a:pathLst>
                <a:path w="46372" h="88411">
                  <a:moveTo>
                    <a:pt x="46372" y="0"/>
                  </a:moveTo>
                  <a:lnTo>
                    <a:pt x="13497" y="88411"/>
                  </a:lnTo>
                  <a:lnTo>
                    <a:pt x="0" y="88411"/>
                  </a:lnTo>
                  <a:lnTo>
                    <a:pt x="32937" y="0"/>
                  </a:lnTo>
                  <a:close/>
                </a:path>
              </a:pathLst>
            </a:custGeom>
            <a:solidFill>
              <a:srgbClr val="FFFFFF"/>
            </a:solidFill>
            <a:ln w="6189" cap="flat">
              <a:noFill/>
              <a:prstDash val="solid"/>
              <a:miter/>
            </a:ln>
          </p:spPr>
          <p:txBody>
            <a:bodyPr rtlCol="0" anchor="ctr"/>
            <a:lstStyle/>
            <a:p>
              <a:endParaRPr lang="en-US"/>
            </a:p>
          </p:txBody>
        </p:sp>
        <p:sp>
          <p:nvSpPr>
            <p:cNvPr id="47" name="Полилиния: фигура 251">
              <a:extLst>
                <a:ext uri="{FF2B5EF4-FFF2-40B4-BE49-F238E27FC236}">
                  <a16:creationId xmlns:a16="http://schemas.microsoft.com/office/drawing/2014/main" id="{AA3B7C45-F998-4A01-9D4C-4791A7A7FD21}"/>
                </a:ext>
              </a:extLst>
            </p:cNvPr>
            <p:cNvSpPr/>
            <p:nvPr/>
          </p:nvSpPr>
          <p:spPr>
            <a:xfrm>
              <a:off x="8545917" y="2717943"/>
              <a:ext cx="61107" cy="88225"/>
            </a:xfrm>
            <a:custGeom>
              <a:avLst/>
              <a:gdLst>
                <a:gd name="connsiteX0" fmla="*/ 10959 w 61107"/>
                <a:gd name="connsiteY0" fmla="*/ 88163 h 88225"/>
                <a:gd name="connsiteX1" fmla="*/ 45939 w 61107"/>
                <a:gd name="connsiteY1" fmla="*/ 12383 h 88225"/>
                <a:gd name="connsiteX2" fmla="*/ 0 w 61107"/>
                <a:gd name="connsiteY2" fmla="*/ 12383 h 88225"/>
                <a:gd name="connsiteX3" fmla="*/ 0 w 61107"/>
                <a:gd name="connsiteY3" fmla="*/ 0 h 88225"/>
                <a:gd name="connsiteX4" fmla="*/ 61108 w 61107"/>
                <a:gd name="connsiteY4" fmla="*/ 0 h 88225"/>
                <a:gd name="connsiteX5" fmla="*/ 61108 w 61107"/>
                <a:gd name="connsiteY5" fmla="*/ 9844 h 88225"/>
                <a:gd name="connsiteX6" fmla="*/ 26313 w 61107"/>
                <a:gd name="connsiteY6" fmla="*/ 88225 h 8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07" h="88225">
                  <a:moveTo>
                    <a:pt x="10959" y="88163"/>
                  </a:moveTo>
                  <a:lnTo>
                    <a:pt x="45939" y="12383"/>
                  </a:lnTo>
                  <a:lnTo>
                    <a:pt x="0" y="12383"/>
                  </a:lnTo>
                  <a:lnTo>
                    <a:pt x="0" y="0"/>
                  </a:lnTo>
                  <a:lnTo>
                    <a:pt x="61108" y="0"/>
                  </a:lnTo>
                  <a:lnTo>
                    <a:pt x="61108" y="9844"/>
                  </a:lnTo>
                  <a:lnTo>
                    <a:pt x="26313" y="88225"/>
                  </a:lnTo>
                  <a:close/>
                </a:path>
              </a:pathLst>
            </a:custGeom>
            <a:solidFill>
              <a:srgbClr val="FFFFFF"/>
            </a:solidFill>
            <a:ln w="6189" cap="flat">
              <a:noFill/>
              <a:prstDash val="solid"/>
              <a:miter/>
            </a:ln>
          </p:spPr>
          <p:txBody>
            <a:bodyPr rtlCol="0" anchor="ctr"/>
            <a:lstStyle/>
            <a:p>
              <a:endParaRPr lang="en-US"/>
            </a:p>
          </p:txBody>
        </p:sp>
      </p:grpSp>
      <p:grpSp>
        <p:nvGrpSpPr>
          <p:cNvPr id="48" name="Группа 1326">
            <a:extLst>
              <a:ext uri="{FF2B5EF4-FFF2-40B4-BE49-F238E27FC236}">
                <a16:creationId xmlns:a16="http://schemas.microsoft.com/office/drawing/2014/main" id="{0D7F24C1-DF97-45A2-B18D-18EF17FB89B4}"/>
              </a:ext>
            </a:extLst>
          </p:cNvPr>
          <p:cNvGrpSpPr/>
          <p:nvPr/>
        </p:nvGrpSpPr>
        <p:grpSpPr>
          <a:xfrm>
            <a:off x="6690043" y="2012334"/>
            <a:ext cx="258671" cy="420831"/>
            <a:chOff x="9098705" y="4692553"/>
            <a:chExt cx="258671" cy="420831"/>
          </a:xfrm>
        </p:grpSpPr>
        <p:sp>
          <p:nvSpPr>
            <p:cNvPr id="49" name="Полилиния: фигура 1129">
              <a:extLst>
                <a:ext uri="{FF2B5EF4-FFF2-40B4-BE49-F238E27FC236}">
                  <a16:creationId xmlns:a16="http://schemas.microsoft.com/office/drawing/2014/main" id="{BC99BC03-6E54-4296-A9CF-E5F5608E6A80}"/>
                </a:ext>
              </a:extLst>
            </p:cNvPr>
            <p:cNvSpPr/>
            <p:nvPr/>
          </p:nvSpPr>
          <p:spPr>
            <a:xfrm>
              <a:off x="9098705" y="4800764"/>
              <a:ext cx="258671" cy="312620"/>
            </a:xfrm>
            <a:custGeom>
              <a:avLst/>
              <a:gdLst>
                <a:gd name="connsiteX0" fmla="*/ 214180 w 258671"/>
                <a:gd name="connsiteY0" fmla="*/ 190455 h 312620"/>
                <a:gd name="connsiteX1" fmla="*/ 201798 w 258671"/>
                <a:gd name="connsiteY1" fmla="*/ 178073 h 312620"/>
                <a:gd name="connsiteX2" fmla="*/ 206193 w 258671"/>
                <a:gd name="connsiteY2" fmla="*/ 148417 h 312620"/>
                <a:gd name="connsiteX3" fmla="*/ 201240 w 258671"/>
                <a:gd name="connsiteY3" fmla="*/ 137830 h 312620"/>
                <a:gd name="connsiteX4" fmla="*/ 203965 w 258671"/>
                <a:gd name="connsiteY4" fmla="*/ 112693 h 312620"/>
                <a:gd name="connsiteX5" fmla="*/ 224457 w 258671"/>
                <a:gd name="connsiteY5" fmla="*/ 79694 h 312620"/>
                <a:gd name="connsiteX6" fmla="*/ 228296 w 258671"/>
                <a:gd name="connsiteY6" fmla="*/ 68487 h 312620"/>
                <a:gd name="connsiteX7" fmla="*/ 209722 w 258671"/>
                <a:gd name="connsiteY7" fmla="*/ 49914 h 312620"/>
                <a:gd name="connsiteX8" fmla="*/ 193749 w 258671"/>
                <a:gd name="connsiteY8" fmla="*/ 59448 h 312620"/>
                <a:gd name="connsiteX9" fmla="*/ 159449 w 258671"/>
                <a:gd name="connsiteY9" fmla="*/ 94119 h 312620"/>
                <a:gd name="connsiteX10" fmla="*/ 118587 w 258671"/>
                <a:gd name="connsiteY10" fmla="*/ 94714 h 312620"/>
                <a:gd name="connsiteX11" fmla="*/ 117968 w 258671"/>
                <a:gd name="connsiteY11" fmla="*/ 94119 h 312620"/>
                <a:gd name="connsiteX12" fmla="*/ 62680 w 258671"/>
                <a:gd name="connsiteY12" fmla="*/ 38398 h 312620"/>
                <a:gd name="connsiteX13" fmla="*/ 63238 w 258671"/>
                <a:gd name="connsiteY13" fmla="*/ 38955 h 312620"/>
                <a:gd name="connsiteX14" fmla="*/ 46088 w 258671"/>
                <a:gd name="connsiteY14" fmla="*/ 21620 h 312620"/>
                <a:gd name="connsiteX15" fmla="*/ 44973 w 258671"/>
                <a:gd name="connsiteY15" fmla="*/ 20505 h 312620"/>
                <a:gd name="connsiteX16" fmla="*/ 30052 w 258671"/>
                <a:gd name="connsiteY16" fmla="*/ 5399 h 312620"/>
                <a:gd name="connsiteX17" fmla="*/ 7392 w 258671"/>
                <a:gd name="connsiteY17" fmla="*/ 3170 h 312620"/>
                <a:gd name="connsiteX18" fmla="*/ 3306 w 258671"/>
                <a:gd name="connsiteY18" fmla="*/ 27786 h 312620"/>
                <a:gd name="connsiteX19" fmla="*/ 5164 w 258671"/>
                <a:gd name="connsiteY19" fmla="*/ 29978 h 312620"/>
                <a:gd name="connsiteX20" fmla="*/ 79459 w 258671"/>
                <a:gd name="connsiteY20" fmla="*/ 104273 h 312620"/>
                <a:gd name="connsiteX21" fmla="*/ 79459 w 258671"/>
                <a:gd name="connsiteY21" fmla="*/ 104273 h 312620"/>
                <a:gd name="connsiteX22" fmla="*/ 119268 w 258671"/>
                <a:gd name="connsiteY22" fmla="*/ 145073 h 312620"/>
                <a:gd name="connsiteX23" fmla="*/ 120383 w 258671"/>
                <a:gd name="connsiteY23" fmla="*/ 169826 h 312620"/>
                <a:gd name="connsiteX24" fmla="*/ 95680 w 258671"/>
                <a:gd name="connsiteY24" fmla="*/ 170965 h 312620"/>
                <a:gd name="connsiteX25" fmla="*/ 94937 w 258671"/>
                <a:gd name="connsiteY25" fmla="*/ 170272 h 312620"/>
                <a:gd name="connsiteX26" fmla="*/ 54570 w 258671"/>
                <a:gd name="connsiteY26" fmla="*/ 129410 h 312620"/>
                <a:gd name="connsiteX27" fmla="*/ 54570 w 258671"/>
                <a:gd name="connsiteY27" fmla="*/ 104273 h 312620"/>
                <a:gd name="connsiteX28" fmla="*/ 79830 w 258671"/>
                <a:gd name="connsiteY28" fmla="*/ 104335 h 312620"/>
                <a:gd name="connsiteX29" fmla="*/ 62866 w 258671"/>
                <a:gd name="connsiteY29" fmla="*/ 223888 h 312620"/>
                <a:gd name="connsiteX30" fmla="*/ 77229 w 258671"/>
                <a:gd name="connsiteY30" fmla="*/ 238437 h 312620"/>
                <a:gd name="connsiteX31" fmla="*/ 113201 w 258671"/>
                <a:gd name="connsiteY31" fmla="*/ 243452 h 312620"/>
                <a:gd name="connsiteX32" fmla="*/ 136975 w 258671"/>
                <a:gd name="connsiteY32" fmla="*/ 267536 h 312620"/>
                <a:gd name="connsiteX33" fmla="*/ 29681 w 258671"/>
                <a:gd name="connsiteY33" fmla="*/ 154051 h 312620"/>
                <a:gd name="connsiteX34" fmla="*/ 29681 w 258671"/>
                <a:gd name="connsiteY34" fmla="*/ 128852 h 312620"/>
                <a:gd name="connsiteX35" fmla="*/ 54446 w 258671"/>
                <a:gd name="connsiteY35" fmla="*/ 128852 h 312620"/>
                <a:gd name="connsiteX36" fmla="*/ 94813 w 258671"/>
                <a:gd name="connsiteY36" fmla="*/ 169714 h 312620"/>
                <a:gd name="connsiteX37" fmla="*/ 94813 w 258671"/>
                <a:gd name="connsiteY37" fmla="*/ 194851 h 312620"/>
                <a:gd name="connsiteX38" fmla="*/ 70048 w 258671"/>
                <a:gd name="connsiteY38" fmla="*/ 194851 h 312620"/>
                <a:gd name="connsiteX39" fmla="*/ 29681 w 258671"/>
                <a:gd name="connsiteY39" fmla="*/ 154051 h 312620"/>
                <a:gd name="connsiteX40" fmla="*/ 70048 w 258671"/>
                <a:gd name="connsiteY40" fmla="*/ 194851 h 312620"/>
                <a:gd name="connsiteX41" fmla="*/ 29681 w 258671"/>
                <a:gd name="connsiteY41" fmla="*/ 154051 h 312620"/>
                <a:gd name="connsiteX42" fmla="*/ 4916 w 258671"/>
                <a:gd name="connsiteY42" fmla="*/ 154051 h 312620"/>
                <a:gd name="connsiteX43" fmla="*/ 4916 w 258671"/>
                <a:gd name="connsiteY43" fmla="*/ 179187 h 312620"/>
                <a:gd name="connsiteX44" fmla="*/ 45283 w 258671"/>
                <a:gd name="connsiteY44" fmla="*/ 219987 h 312620"/>
                <a:gd name="connsiteX45" fmla="*/ 70048 w 258671"/>
                <a:gd name="connsiteY45" fmla="*/ 219987 h 312620"/>
                <a:gd name="connsiteX46" fmla="*/ 70048 w 258671"/>
                <a:gd name="connsiteY46" fmla="*/ 194851 h 312620"/>
                <a:gd name="connsiteX47" fmla="*/ 254733 w 258671"/>
                <a:gd name="connsiteY47" fmla="*/ 188164 h 312620"/>
                <a:gd name="connsiteX48" fmla="*/ 244208 w 258671"/>
                <a:gd name="connsiteY48" fmla="*/ 177515 h 312620"/>
                <a:gd name="connsiteX49" fmla="*/ 226686 w 258671"/>
                <a:gd name="connsiteY49" fmla="*/ 177317 h 312620"/>
                <a:gd name="connsiteX50" fmla="*/ 226501 w 258671"/>
                <a:gd name="connsiteY50" fmla="*/ 177515 h 312620"/>
                <a:gd name="connsiteX51" fmla="*/ 124778 w 258671"/>
                <a:gd name="connsiteY51" fmla="*/ 280414 h 312620"/>
                <a:gd name="connsiteX52" fmla="*/ 124468 w 258671"/>
                <a:gd name="connsiteY52" fmla="*/ 297923 h 312620"/>
                <a:gd name="connsiteX53" fmla="*/ 124778 w 258671"/>
                <a:gd name="connsiteY53" fmla="*/ 298245 h 312620"/>
                <a:gd name="connsiteX54" fmla="*/ 135303 w 258671"/>
                <a:gd name="connsiteY54" fmla="*/ 308894 h 312620"/>
                <a:gd name="connsiteX55" fmla="*/ 152825 w 258671"/>
                <a:gd name="connsiteY55" fmla="*/ 309092 h 312620"/>
                <a:gd name="connsiteX56" fmla="*/ 153011 w 258671"/>
                <a:gd name="connsiteY56" fmla="*/ 308894 h 312620"/>
                <a:gd name="connsiteX57" fmla="*/ 254733 w 258671"/>
                <a:gd name="connsiteY57" fmla="*/ 205995 h 312620"/>
                <a:gd name="connsiteX58" fmla="*/ 255352 w 258671"/>
                <a:gd name="connsiteY58" fmla="*/ 188493 h 312620"/>
                <a:gd name="connsiteX59" fmla="*/ 255104 w 258671"/>
                <a:gd name="connsiteY59" fmla="*/ 188226 h 31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58671" h="312620">
                  <a:moveTo>
                    <a:pt x="214180" y="190455"/>
                  </a:moveTo>
                  <a:lnTo>
                    <a:pt x="201798" y="178073"/>
                  </a:lnTo>
                  <a:cubicBezTo>
                    <a:pt x="207060" y="169126"/>
                    <a:pt x="208608" y="158496"/>
                    <a:pt x="206193" y="148417"/>
                  </a:cubicBezTo>
                  <a:cubicBezTo>
                    <a:pt x="205636" y="146188"/>
                    <a:pt x="202355" y="140616"/>
                    <a:pt x="201240" y="137830"/>
                  </a:cubicBezTo>
                  <a:cubicBezTo>
                    <a:pt x="198516" y="129447"/>
                    <a:pt x="199506" y="120302"/>
                    <a:pt x="203965" y="112693"/>
                  </a:cubicBezTo>
                  <a:lnTo>
                    <a:pt x="224457" y="79694"/>
                  </a:lnTo>
                  <a:cubicBezTo>
                    <a:pt x="226624" y="76326"/>
                    <a:pt x="227925" y="72481"/>
                    <a:pt x="228296" y="68487"/>
                  </a:cubicBezTo>
                  <a:cubicBezTo>
                    <a:pt x="228296" y="58229"/>
                    <a:pt x="220000" y="49914"/>
                    <a:pt x="209722" y="49914"/>
                  </a:cubicBezTo>
                  <a:cubicBezTo>
                    <a:pt x="203098" y="49914"/>
                    <a:pt x="198702" y="54433"/>
                    <a:pt x="193749" y="59448"/>
                  </a:cubicBezTo>
                  <a:lnTo>
                    <a:pt x="159449" y="94119"/>
                  </a:lnTo>
                  <a:cubicBezTo>
                    <a:pt x="148305" y="105573"/>
                    <a:pt x="130041" y="105839"/>
                    <a:pt x="118587" y="94714"/>
                  </a:cubicBezTo>
                  <a:cubicBezTo>
                    <a:pt x="118339" y="94522"/>
                    <a:pt x="118154" y="94324"/>
                    <a:pt x="117968" y="94119"/>
                  </a:cubicBezTo>
                  <a:lnTo>
                    <a:pt x="62680" y="38398"/>
                  </a:lnTo>
                  <a:lnTo>
                    <a:pt x="63238" y="38955"/>
                  </a:lnTo>
                  <a:lnTo>
                    <a:pt x="46088" y="21620"/>
                  </a:lnTo>
                  <a:lnTo>
                    <a:pt x="44973" y="20505"/>
                  </a:lnTo>
                  <a:lnTo>
                    <a:pt x="30052" y="5399"/>
                  </a:lnTo>
                  <a:cubicBezTo>
                    <a:pt x="24109" y="-842"/>
                    <a:pt x="14451" y="-1789"/>
                    <a:pt x="7392" y="3170"/>
                  </a:cubicBezTo>
                  <a:cubicBezTo>
                    <a:pt x="-533" y="8841"/>
                    <a:pt x="-2390" y="19862"/>
                    <a:pt x="3306" y="27786"/>
                  </a:cubicBezTo>
                  <a:cubicBezTo>
                    <a:pt x="3863" y="28566"/>
                    <a:pt x="4482" y="29297"/>
                    <a:pt x="5164" y="29978"/>
                  </a:cubicBezTo>
                  <a:lnTo>
                    <a:pt x="79459" y="104273"/>
                  </a:lnTo>
                  <a:moveTo>
                    <a:pt x="79459" y="104273"/>
                  </a:moveTo>
                  <a:lnTo>
                    <a:pt x="119268" y="145073"/>
                  </a:lnTo>
                  <a:cubicBezTo>
                    <a:pt x="126388" y="151593"/>
                    <a:pt x="126945" y="162675"/>
                    <a:pt x="120383" y="169826"/>
                  </a:cubicBezTo>
                  <a:cubicBezTo>
                    <a:pt x="113882" y="176977"/>
                    <a:pt x="102799" y="177484"/>
                    <a:pt x="95680" y="170965"/>
                  </a:cubicBezTo>
                  <a:cubicBezTo>
                    <a:pt x="95432" y="170736"/>
                    <a:pt x="95184" y="170507"/>
                    <a:pt x="94937" y="170272"/>
                  </a:cubicBezTo>
                  <a:lnTo>
                    <a:pt x="54570" y="129410"/>
                  </a:lnTo>
                  <a:cubicBezTo>
                    <a:pt x="48069" y="122302"/>
                    <a:pt x="48069" y="111380"/>
                    <a:pt x="54570" y="104273"/>
                  </a:cubicBezTo>
                  <a:cubicBezTo>
                    <a:pt x="61566" y="97363"/>
                    <a:pt x="72834" y="97394"/>
                    <a:pt x="79830" y="104335"/>
                  </a:cubicBezTo>
                  <a:close/>
                  <a:moveTo>
                    <a:pt x="62866" y="223888"/>
                  </a:moveTo>
                  <a:lnTo>
                    <a:pt x="77229" y="238437"/>
                  </a:lnTo>
                  <a:cubicBezTo>
                    <a:pt x="86640" y="248238"/>
                    <a:pt x="101499" y="250318"/>
                    <a:pt x="113201" y="243452"/>
                  </a:cubicBezTo>
                  <a:lnTo>
                    <a:pt x="136975" y="267536"/>
                  </a:lnTo>
                  <a:moveTo>
                    <a:pt x="29681" y="154051"/>
                  </a:moveTo>
                  <a:cubicBezTo>
                    <a:pt x="23118" y="146937"/>
                    <a:pt x="23118" y="135966"/>
                    <a:pt x="29681" y="128852"/>
                  </a:cubicBezTo>
                  <a:cubicBezTo>
                    <a:pt x="36615" y="122246"/>
                    <a:pt x="47512" y="122246"/>
                    <a:pt x="54446" y="128852"/>
                  </a:cubicBezTo>
                  <a:lnTo>
                    <a:pt x="94813" y="169714"/>
                  </a:lnTo>
                  <a:cubicBezTo>
                    <a:pt x="101313" y="176822"/>
                    <a:pt x="101313" y="187743"/>
                    <a:pt x="94813" y="194851"/>
                  </a:cubicBezTo>
                  <a:cubicBezTo>
                    <a:pt x="87879" y="201457"/>
                    <a:pt x="76982" y="201457"/>
                    <a:pt x="70048" y="194851"/>
                  </a:cubicBezTo>
                  <a:moveTo>
                    <a:pt x="29681" y="154051"/>
                  </a:moveTo>
                  <a:lnTo>
                    <a:pt x="70048" y="194851"/>
                  </a:lnTo>
                  <a:moveTo>
                    <a:pt x="29681" y="154051"/>
                  </a:moveTo>
                  <a:cubicBezTo>
                    <a:pt x="22747" y="147383"/>
                    <a:pt x="11850" y="147383"/>
                    <a:pt x="4916" y="154051"/>
                  </a:cubicBezTo>
                  <a:cubicBezTo>
                    <a:pt x="-1585" y="161158"/>
                    <a:pt x="-1585" y="172080"/>
                    <a:pt x="4916" y="179187"/>
                  </a:cubicBezTo>
                  <a:lnTo>
                    <a:pt x="45283" y="219987"/>
                  </a:lnTo>
                  <a:cubicBezTo>
                    <a:pt x="52217" y="226655"/>
                    <a:pt x="63114" y="226655"/>
                    <a:pt x="70048" y="219987"/>
                  </a:cubicBezTo>
                  <a:cubicBezTo>
                    <a:pt x="76548" y="212880"/>
                    <a:pt x="76548" y="201959"/>
                    <a:pt x="70048" y="194851"/>
                  </a:cubicBezTo>
                  <a:moveTo>
                    <a:pt x="254733" y="188164"/>
                  </a:moveTo>
                  <a:lnTo>
                    <a:pt x="244208" y="177515"/>
                  </a:lnTo>
                  <a:cubicBezTo>
                    <a:pt x="239440" y="172624"/>
                    <a:pt x="231577" y="172538"/>
                    <a:pt x="226686" y="177317"/>
                  </a:cubicBezTo>
                  <a:cubicBezTo>
                    <a:pt x="226624" y="177385"/>
                    <a:pt x="226563" y="177447"/>
                    <a:pt x="226501" y="177515"/>
                  </a:cubicBezTo>
                  <a:lnTo>
                    <a:pt x="124778" y="280414"/>
                  </a:lnTo>
                  <a:cubicBezTo>
                    <a:pt x="119825" y="285163"/>
                    <a:pt x="119702" y="293001"/>
                    <a:pt x="124468" y="297923"/>
                  </a:cubicBezTo>
                  <a:cubicBezTo>
                    <a:pt x="124592" y="298034"/>
                    <a:pt x="124654" y="298140"/>
                    <a:pt x="124778" y="298245"/>
                  </a:cubicBezTo>
                  <a:lnTo>
                    <a:pt x="135303" y="308894"/>
                  </a:lnTo>
                  <a:cubicBezTo>
                    <a:pt x="140071" y="313785"/>
                    <a:pt x="147934" y="313871"/>
                    <a:pt x="152825" y="309092"/>
                  </a:cubicBezTo>
                  <a:cubicBezTo>
                    <a:pt x="152887" y="309024"/>
                    <a:pt x="152949" y="308962"/>
                    <a:pt x="153011" y="308894"/>
                  </a:cubicBezTo>
                  <a:lnTo>
                    <a:pt x="254733" y="205995"/>
                  </a:lnTo>
                  <a:cubicBezTo>
                    <a:pt x="259748" y="201339"/>
                    <a:pt x="259995" y="193501"/>
                    <a:pt x="255352" y="188493"/>
                  </a:cubicBezTo>
                  <a:cubicBezTo>
                    <a:pt x="255290" y="188406"/>
                    <a:pt x="255166" y="188313"/>
                    <a:pt x="255104" y="188226"/>
                  </a:cubicBezTo>
                  <a:close/>
                </a:path>
              </a:pathLst>
            </a:custGeom>
            <a:noFill/>
            <a:ln w="12377" cap="rnd">
              <a:solidFill>
                <a:srgbClr val="FFFFFF"/>
              </a:solidFill>
              <a:prstDash val="solid"/>
              <a:round/>
            </a:ln>
          </p:spPr>
          <p:txBody>
            <a:bodyPr rtlCol="0" anchor="ctr"/>
            <a:lstStyle/>
            <a:p>
              <a:endParaRPr lang="en-US"/>
            </a:p>
          </p:txBody>
        </p:sp>
        <p:sp>
          <p:nvSpPr>
            <p:cNvPr id="50" name="Полилиния: фигура 1130">
              <a:extLst>
                <a:ext uri="{FF2B5EF4-FFF2-40B4-BE49-F238E27FC236}">
                  <a16:creationId xmlns:a16="http://schemas.microsoft.com/office/drawing/2014/main" id="{519D2A59-E001-4D17-973E-D320FCF2F994}"/>
                </a:ext>
              </a:extLst>
            </p:cNvPr>
            <p:cNvSpPr/>
            <p:nvPr/>
          </p:nvSpPr>
          <p:spPr>
            <a:xfrm>
              <a:off x="9141031" y="4692553"/>
              <a:ext cx="174469" cy="96304"/>
            </a:xfrm>
            <a:custGeom>
              <a:avLst/>
              <a:gdLst>
                <a:gd name="connsiteX0" fmla="*/ 171730 w 174469"/>
                <a:gd name="connsiteY0" fmla="*/ 37086 h 96304"/>
                <a:gd name="connsiteX1" fmla="*/ 158852 w 174469"/>
                <a:gd name="connsiteY1" fmla="*/ 36312 h 96304"/>
                <a:gd name="connsiteX2" fmla="*/ 158109 w 174469"/>
                <a:gd name="connsiteY2" fmla="*/ 37086 h 96304"/>
                <a:gd name="connsiteX3" fmla="*/ 122571 w 174469"/>
                <a:gd name="connsiteY3" fmla="*/ 77700 h 96304"/>
                <a:gd name="connsiteX4" fmla="*/ 122571 w 174469"/>
                <a:gd name="connsiteY4" fmla="*/ 93240 h 96304"/>
                <a:gd name="connsiteX5" fmla="*/ 135449 w 174469"/>
                <a:gd name="connsiteY5" fmla="*/ 94014 h 96304"/>
                <a:gd name="connsiteX6" fmla="*/ 136192 w 174469"/>
                <a:gd name="connsiteY6" fmla="*/ 93240 h 96304"/>
                <a:gd name="connsiteX7" fmla="*/ 171730 w 174469"/>
                <a:gd name="connsiteY7" fmla="*/ 52626 h 96304"/>
                <a:gd name="connsiteX8" fmla="*/ 171730 w 174469"/>
                <a:gd name="connsiteY8" fmla="*/ 37086 h 96304"/>
                <a:gd name="connsiteX9" fmla="*/ 51805 w 174469"/>
                <a:gd name="connsiteY9" fmla="*/ 77700 h 96304"/>
                <a:gd name="connsiteX10" fmla="*/ 16268 w 174469"/>
                <a:gd name="connsiteY10" fmla="*/ 37086 h 96304"/>
                <a:gd name="connsiteX11" fmla="*/ 3389 w 174469"/>
                <a:gd name="connsiteY11" fmla="*/ 36312 h 96304"/>
                <a:gd name="connsiteX12" fmla="*/ 2647 w 174469"/>
                <a:gd name="connsiteY12" fmla="*/ 37086 h 96304"/>
                <a:gd name="connsiteX13" fmla="*/ 2647 w 174469"/>
                <a:gd name="connsiteY13" fmla="*/ 52626 h 96304"/>
                <a:gd name="connsiteX14" fmla="*/ 38184 w 174469"/>
                <a:gd name="connsiteY14" fmla="*/ 93240 h 96304"/>
                <a:gd name="connsiteX15" fmla="*/ 51063 w 174469"/>
                <a:gd name="connsiteY15" fmla="*/ 94014 h 96304"/>
                <a:gd name="connsiteX16" fmla="*/ 51805 w 174469"/>
                <a:gd name="connsiteY16" fmla="*/ 93240 h 96304"/>
                <a:gd name="connsiteX17" fmla="*/ 51805 w 174469"/>
                <a:gd name="connsiteY17" fmla="*/ 77576 h 96304"/>
                <a:gd name="connsiteX18" fmla="*/ 98116 w 174469"/>
                <a:gd name="connsiteY18" fmla="*/ 68413 h 96304"/>
                <a:gd name="connsiteX19" fmla="*/ 98116 w 174469"/>
                <a:gd name="connsiteY19" fmla="*/ 10896 h 96304"/>
                <a:gd name="connsiteX20" fmla="*/ 87219 w 174469"/>
                <a:gd name="connsiteY20" fmla="*/ 0 h 96304"/>
                <a:gd name="connsiteX21" fmla="*/ 76323 w 174469"/>
                <a:gd name="connsiteY21" fmla="*/ 10896 h 96304"/>
                <a:gd name="connsiteX22" fmla="*/ 76323 w 174469"/>
                <a:gd name="connsiteY22" fmla="*/ 68042 h 96304"/>
                <a:gd name="connsiteX23" fmla="*/ 86909 w 174469"/>
                <a:gd name="connsiteY23" fmla="*/ 78876 h 96304"/>
                <a:gd name="connsiteX24" fmla="*/ 87219 w 174469"/>
                <a:gd name="connsiteY24" fmla="*/ 78876 h 96304"/>
                <a:gd name="connsiteX25" fmla="*/ 98116 w 174469"/>
                <a:gd name="connsiteY25" fmla="*/ 69125 h 96304"/>
                <a:gd name="connsiteX26" fmla="*/ 98116 w 174469"/>
                <a:gd name="connsiteY26" fmla="*/ 68042 h 9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4469" h="96304">
                  <a:moveTo>
                    <a:pt x="171730" y="37086"/>
                  </a:moveTo>
                  <a:cubicBezTo>
                    <a:pt x="168386" y="33321"/>
                    <a:pt x="162628" y="32981"/>
                    <a:pt x="158852" y="36312"/>
                  </a:cubicBezTo>
                  <a:cubicBezTo>
                    <a:pt x="158605" y="36553"/>
                    <a:pt x="158357" y="36813"/>
                    <a:pt x="158109" y="37086"/>
                  </a:cubicBezTo>
                  <a:lnTo>
                    <a:pt x="122571" y="77700"/>
                  </a:lnTo>
                  <a:cubicBezTo>
                    <a:pt x="118918" y="82238"/>
                    <a:pt x="118918" y="88702"/>
                    <a:pt x="122571" y="93240"/>
                  </a:cubicBezTo>
                  <a:cubicBezTo>
                    <a:pt x="125915" y="97005"/>
                    <a:pt x="131672" y="97345"/>
                    <a:pt x="135449" y="94014"/>
                  </a:cubicBezTo>
                  <a:cubicBezTo>
                    <a:pt x="135696" y="93773"/>
                    <a:pt x="135944" y="93513"/>
                    <a:pt x="136192" y="93240"/>
                  </a:cubicBezTo>
                  <a:lnTo>
                    <a:pt x="171730" y="52626"/>
                  </a:lnTo>
                  <a:cubicBezTo>
                    <a:pt x="175383" y="48087"/>
                    <a:pt x="175383" y="41624"/>
                    <a:pt x="171730" y="37086"/>
                  </a:cubicBezTo>
                  <a:close/>
                  <a:moveTo>
                    <a:pt x="51805" y="77700"/>
                  </a:moveTo>
                  <a:lnTo>
                    <a:pt x="16268" y="37086"/>
                  </a:lnTo>
                  <a:cubicBezTo>
                    <a:pt x="12924" y="33321"/>
                    <a:pt x="7166" y="32981"/>
                    <a:pt x="3389" y="36312"/>
                  </a:cubicBezTo>
                  <a:cubicBezTo>
                    <a:pt x="3142" y="36553"/>
                    <a:pt x="2894" y="36813"/>
                    <a:pt x="2647" y="37086"/>
                  </a:cubicBezTo>
                  <a:cubicBezTo>
                    <a:pt x="-882" y="41667"/>
                    <a:pt x="-882" y="48044"/>
                    <a:pt x="2647" y="52626"/>
                  </a:cubicBezTo>
                  <a:lnTo>
                    <a:pt x="38184" y="93240"/>
                  </a:lnTo>
                  <a:cubicBezTo>
                    <a:pt x="41528" y="97005"/>
                    <a:pt x="47285" y="97345"/>
                    <a:pt x="51063" y="94014"/>
                  </a:cubicBezTo>
                  <a:cubicBezTo>
                    <a:pt x="51310" y="93773"/>
                    <a:pt x="51558" y="93513"/>
                    <a:pt x="51805" y="93240"/>
                  </a:cubicBezTo>
                  <a:cubicBezTo>
                    <a:pt x="55520" y="88684"/>
                    <a:pt x="55520" y="82133"/>
                    <a:pt x="51805" y="77576"/>
                  </a:cubicBezTo>
                  <a:close/>
                  <a:moveTo>
                    <a:pt x="98116" y="68413"/>
                  </a:moveTo>
                  <a:lnTo>
                    <a:pt x="98116" y="10896"/>
                  </a:lnTo>
                  <a:cubicBezTo>
                    <a:pt x="98116" y="4879"/>
                    <a:pt x="93225" y="0"/>
                    <a:pt x="87219" y="0"/>
                  </a:cubicBezTo>
                  <a:cubicBezTo>
                    <a:pt x="81214" y="0"/>
                    <a:pt x="76323" y="4879"/>
                    <a:pt x="76323" y="10896"/>
                  </a:cubicBezTo>
                  <a:lnTo>
                    <a:pt x="76323" y="68042"/>
                  </a:lnTo>
                  <a:cubicBezTo>
                    <a:pt x="76261" y="73954"/>
                    <a:pt x="80966" y="78808"/>
                    <a:pt x="86909" y="78876"/>
                  </a:cubicBezTo>
                  <a:cubicBezTo>
                    <a:pt x="87033" y="78876"/>
                    <a:pt x="87095" y="78876"/>
                    <a:pt x="87219" y="78876"/>
                  </a:cubicBezTo>
                  <a:cubicBezTo>
                    <a:pt x="92915" y="79192"/>
                    <a:pt x="97806" y="74821"/>
                    <a:pt x="98116" y="69125"/>
                  </a:cubicBezTo>
                  <a:cubicBezTo>
                    <a:pt x="98116" y="68760"/>
                    <a:pt x="98116" y="68401"/>
                    <a:pt x="98116" y="68042"/>
                  </a:cubicBezTo>
                  <a:close/>
                </a:path>
              </a:pathLst>
            </a:custGeom>
            <a:noFill/>
            <a:ln w="12377" cap="rnd">
              <a:solidFill>
                <a:srgbClr val="66FF99"/>
              </a:solidFill>
              <a:prstDash val="solid"/>
              <a:round/>
            </a:ln>
          </p:spPr>
          <p:txBody>
            <a:bodyPr rtlCol="0" anchor="ctr"/>
            <a:lstStyle/>
            <a:p>
              <a:endParaRPr lang="en-US"/>
            </a:p>
          </p:txBody>
        </p:sp>
      </p:grpSp>
      <p:grpSp>
        <p:nvGrpSpPr>
          <p:cNvPr id="51" name="Группа 1276">
            <a:extLst>
              <a:ext uri="{FF2B5EF4-FFF2-40B4-BE49-F238E27FC236}">
                <a16:creationId xmlns:a16="http://schemas.microsoft.com/office/drawing/2014/main" id="{A5CC35D3-0813-4659-A215-D5308F79F70C}"/>
              </a:ext>
            </a:extLst>
          </p:cNvPr>
          <p:cNvGrpSpPr/>
          <p:nvPr/>
        </p:nvGrpSpPr>
        <p:grpSpPr>
          <a:xfrm>
            <a:off x="868407" y="2036445"/>
            <a:ext cx="366026" cy="421005"/>
            <a:chOff x="3830004" y="4692491"/>
            <a:chExt cx="366026" cy="421005"/>
          </a:xfrm>
        </p:grpSpPr>
        <p:sp>
          <p:nvSpPr>
            <p:cNvPr id="52" name="Полилиния: фигура 1095">
              <a:extLst>
                <a:ext uri="{FF2B5EF4-FFF2-40B4-BE49-F238E27FC236}">
                  <a16:creationId xmlns:a16="http://schemas.microsoft.com/office/drawing/2014/main" id="{1AD41697-7513-4A26-8CCE-E8D01198108B}"/>
                </a:ext>
              </a:extLst>
            </p:cNvPr>
            <p:cNvSpPr/>
            <p:nvPr/>
          </p:nvSpPr>
          <p:spPr>
            <a:xfrm>
              <a:off x="3857774" y="4741154"/>
              <a:ext cx="283249" cy="298975"/>
            </a:xfrm>
            <a:custGeom>
              <a:avLst/>
              <a:gdLst>
                <a:gd name="connsiteX0" fmla="*/ 95655 w 283249"/>
                <a:gd name="connsiteY0" fmla="*/ 298976 h 298975"/>
                <a:gd name="connsiteX1" fmla="*/ 0 w 283249"/>
                <a:gd name="connsiteY1" fmla="*/ 144194 h 298975"/>
                <a:gd name="connsiteX2" fmla="*/ 283250 w 283249"/>
                <a:gd name="connsiteY2" fmla="*/ 41481 h 298975"/>
                <a:gd name="connsiteX3" fmla="*/ 188152 w 283249"/>
                <a:gd name="connsiteY3" fmla="*/ 0 h 298975"/>
              </a:gdLst>
              <a:ahLst/>
              <a:cxnLst>
                <a:cxn ang="0">
                  <a:pos x="connsiteX0" y="connsiteY0"/>
                </a:cxn>
                <a:cxn ang="0">
                  <a:pos x="connsiteX1" y="connsiteY1"/>
                </a:cxn>
                <a:cxn ang="0">
                  <a:pos x="connsiteX2" y="connsiteY2"/>
                </a:cxn>
                <a:cxn ang="0">
                  <a:pos x="connsiteX3" y="connsiteY3"/>
                </a:cxn>
              </a:cxnLst>
              <a:rect l="l" t="t" r="r" b="b"/>
              <a:pathLst>
                <a:path w="283249" h="298975">
                  <a:moveTo>
                    <a:pt x="95655" y="298976"/>
                  </a:moveTo>
                  <a:cubicBezTo>
                    <a:pt x="60612" y="265791"/>
                    <a:pt x="17212" y="212855"/>
                    <a:pt x="0" y="144194"/>
                  </a:cubicBezTo>
                  <a:moveTo>
                    <a:pt x="283250" y="41481"/>
                  </a:moveTo>
                  <a:cubicBezTo>
                    <a:pt x="250040" y="31421"/>
                    <a:pt x="218118" y="17497"/>
                    <a:pt x="188152" y="0"/>
                  </a:cubicBezTo>
                </a:path>
              </a:pathLst>
            </a:custGeom>
            <a:noFill/>
            <a:ln w="12377" cap="rnd">
              <a:solidFill>
                <a:srgbClr val="66FF99"/>
              </a:solidFill>
              <a:prstDash val="solid"/>
              <a:round/>
            </a:ln>
          </p:spPr>
          <p:txBody>
            <a:bodyPr rtlCol="0" anchor="ctr"/>
            <a:lstStyle/>
            <a:p>
              <a:endParaRPr lang="en-US"/>
            </a:p>
          </p:txBody>
        </p:sp>
        <p:sp>
          <p:nvSpPr>
            <p:cNvPr id="53" name="Полилиния: фигура 1096">
              <a:extLst>
                <a:ext uri="{FF2B5EF4-FFF2-40B4-BE49-F238E27FC236}">
                  <a16:creationId xmlns:a16="http://schemas.microsoft.com/office/drawing/2014/main" id="{DD70328D-697B-4E23-A7B3-AF2A56DDFDF3}"/>
                </a:ext>
              </a:extLst>
            </p:cNvPr>
            <p:cNvSpPr/>
            <p:nvPr/>
          </p:nvSpPr>
          <p:spPr>
            <a:xfrm>
              <a:off x="3830004" y="4692491"/>
              <a:ext cx="366026" cy="421005"/>
            </a:xfrm>
            <a:custGeom>
              <a:avLst/>
              <a:gdLst>
                <a:gd name="connsiteX0" fmla="*/ 182799 w 366026"/>
                <a:gd name="connsiteY0" fmla="*/ 367451 h 421005"/>
                <a:gd name="connsiteX1" fmla="*/ 45601 w 366026"/>
                <a:gd name="connsiteY1" fmla="*/ 113609 h 421005"/>
                <a:gd name="connsiteX2" fmla="*/ 182799 w 366026"/>
                <a:gd name="connsiteY2" fmla="*/ 54916 h 421005"/>
                <a:gd name="connsiteX3" fmla="*/ 319936 w 366026"/>
                <a:gd name="connsiteY3" fmla="*/ 113609 h 421005"/>
                <a:gd name="connsiteX4" fmla="*/ 182799 w 366026"/>
                <a:gd name="connsiteY4" fmla="*/ 367451 h 421005"/>
                <a:gd name="connsiteX5" fmla="*/ 182799 w 366026"/>
                <a:gd name="connsiteY5" fmla="*/ 421005 h 421005"/>
                <a:gd name="connsiteX6" fmla="*/ 200630 w 366026"/>
                <a:gd name="connsiteY6" fmla="*/ 410170 h 421005"/>
                <a:gd name="connsiteX7" fmla="*/ 364574 w 366026"/>
                <a:gd name="connsiteY7" fmla="*/ 99493 h 421005"/>
                <a:gd name="connsiteX8" fmla="*/ 362036 w 366026"/>
                <a:gd name="connsiteY8" fmla="*/ 75905 h 421005"/>
                <a:gd name="connsiteX9" fmla="*/ 338447 w 366026"/>
                <a:gd name="connsiteY9" fmla="*/ 71447 h 421005"/>
                <a:gd name="connsiteX10" fmla="*/ 201249 w 366026"/>
                <a:gd name="connsiteY10" fmla="*/ 12754 h 421005"/>
                <a:gd name="connsiteX11" fmla="*/ 182675 w 366026"/>
                <a:gd name="connsiteY11" fmla="*/ 0 h 421005"/>
                <a:gd name="connsiteX12" fmla="*/ 164102 w 366026"/>
                <a:gd name="connsiteY12" fmla="*/ 12754 h 421005"/>
                <a:gd name="connsiteX13" fmla="*/ 27584 w 366026"/>
                <a:gd name="connsiteY13" fmla="*/ 72066 h 421005"/>
                <a:gd name="connsiteX14" fmla="*/ 3996 w 366026"/>
                <a:gd name="connsiteY14" fmla="*/ 76524 h 421005"/>
                <a:gd name="connsiteX15" fmla="*/ 1457 w 366026"/>
                <a:gd name="connsiteY15" fmla="*/ 100174 h 421005"/>
                <a:gd name="connsiteX16" fmla="*/ 165340 w 366026"/>
                <a:gd name="connsiteY16" fmla="*/ 410170 h 4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026" h="421005">
                  <a:moveTo>
                    <a:pt x="182799" y="367451"/>
                  </a:moveTo>
                  <a:cubicBezTo>
                    <a:pt x="153453" y="346401"/>
                    <a:pt x="37367" y="254522"/>
                    <a:pt x="45601" y="113609"/>
                  </a:cubicBezTo>
                  <a:cubicBezTo>
                    <a:pt x="94128" y="101363"/>
                    <a:pt x="140426" y="81557"/>
                    <a:pt x="182799" y="54916"/>
                  </a:cubicBezTo>
                  <a:cubicBezTo>
                    <a:pt x="225148" y="81557"/>
                    <a:pt x="271427" y="101363"/>
                    <a:pt x="319936" y="113609"/>
                  </a:cubicBezTo>
                  <a:cubicBezTo>
                    <a:pt x="328232" y="254584"/>
                    <a:pt x="212146" y="346462"/>
                    <a:pt x="182799" y="367451"/>
                  </a:cubicBezTo>
                  <a:close/>
                  <a:moveTo>
                    <a:pt x="182799" y="421005"/>
                  </a:moveTo>
                  <a:lnTo>
                    <a:pt x="200630" y="410170"/>
                  </a:lnTo>
                  <a:cubicBezTo>
                    <a:pt x="207626" y="405032"/>
                    <a:pt x="383705" y="293403"/>
                    <a:pt x="364574" y="99493"/>
                  </a:cubicBezTo>
                  <a:lnTo>
                    <a:pt x="362036" y="75905"/>
                  </a:lnTo>
                  <a:lnTo>
                    <a:pt x="338447" y="71447"/>
                  </a:lnTo>
                  <a:cubicBezTo>
                    <a:pt x="266319" y="56774"/>
                    <a:pt x="202240" y="12754"/>
                    <a:pt x="201249" y="12754"/>
                  </a:cubicBezTo>
                  <a:lnTo>
                    <a:pt x="182675" y="0"/>
                  </a:lnTo>
                  <a:lnTo>
                    <a:pt x="164102" y="12754"/>
                  </a:lnTo>
                  <a:cubicBezTo>
                    <a:pt x="163483" y="12754"/>
                    <a:pt x="99651" y="56774"/>
                    <a:pt x="27584" y="72066"/>
                  </a:cubicBezTo>
                  <a:lnTo>
                    <a:pt x="3996" y="76524"/>
                  </a:lnTo>
                  <a:lnTo>
                    <a:pt x="1457" y="100174"/>
                  </a:lnTo>
                  <a:cubicBezTo>
                    <a:pt x="-17674" y="294084"/>
                    <a:pt x="157725" y="405713"/>
                    <a:pt x="165340" y="410170"/>
                  </a:cubicBezTo>
                  <a:close/>
                </a:path>
              </a:pathLst>
            </a:custGeom>
            <a:noFill/>
            <a:ln w="12377" cap="rnd">
              <a:solidFill>
                <a:srgbClr val="FFFFFF"/>
              </a:solidFill>
              <a:prstDash val="solid"/>
              <a:round/>
            </a:ln>
          </p:spPr>
          <p:txBody>
            <a:bodyPr rtlCol="0" anchor="ctr"/>
            <a:lstStyle/>
            <a:p>
              <a:endParaRPr lang="en-US"/>
            </a:p>
          </p:txBody>
        </p:sp>
      </p:grpSp>
      <p:grpSp>
        <p:nvGrpSpPr>
          <p:cNvPr id="54" name="Группа 434">
            <a:extLst>
              <a:ext uri="{FF2B5EF4-FFF2-40B4-BE49-F238E27FC236}">
                <a16:creationId xmlns:a16="http://schemas.microsoft.com/office/drawing/2014/main" id="{49F48C15-5772-462B-9623-3A9A87C60B6E}"/>
              </a:ext>
            </a:extLst>
          </p:cNvPr>
          <p:cNvGrpSpPr/>
          <p:nvPr/>
        </p:nvGrpSpPr>
        <p:grpSpPr>
          <a:xfrm>
            <a:off x="868407" y="4078697"/>
            <a:ext cx="407145" cy="390261"/>
            <a:chOff x="4747301" y="4190591"/>
            <a:chExt cx="407145" cy="390261"/>
          </a:xfrm>
        </p:grpSpPr>
        <p:sp>
          <p:nvSpPr>
            <p:cNvPr id="55" name="Полилиния: фигура 47">
              <a:extLst>
                <a:ext uri="{FF2B5EF4-FFF2-40B4-BE49-F238E27FC236}">
                  <a16:creationId xmlns:a16="http://schemas.microsoft.com/office/drawing/2014/main" id="{14D15F95-3056-434E-89C5-ADE4EA62F0B4}"/>
                </a:ext>
              </a:extLst>
            </p:cNvPr>
            <p:cNvSpPr/>
            <p:nvPr/>
          </p:nvSpPr>
          <p:spPr>
            <a:xfrm>
              <a:off x="4870246" y="4385424"/>
              <a:ext cx="83160" cy="78175"/>
            </a:xfrm>
            <a:custGeom>
              <a:avLst/>
              <a:gdLst>
                <a:gd name="connsiteX0" fmla="*/ 50622 w 73730"/>
                <a:gd name="connsiteY0" fmla="*/ 2440 h 69311"/>
                <a:gd name="connsiteX1" fmla="*/ 2315 w 73730"/>
                <a:gd name="connsiteY1" fmla="*/ 21869 h 69311"/>
                <a:gd name="connsiteX2" fmla="*/ 22195 w 73730"/>
                <a:gd name="connsiteY2" fmla="*/ 66598 h 69311"/>
                <a:gd name="connsiteX3" fmla="*/ 23124 w 73730"/>
                <a:gd name="connsiteY3" fmla="*/ 66938 h 69311"/>
                <a:gd name="connsiteX4" fmla="*/ 71431 w 73730"/>
                <a:gd name="connsiteY4" fmla="*/ 47509 h 69311"/>
                <a:gd name="connsiteX5" fmla="*/ 51450 w 73730"/>
                <a:gd name="connsiteY5" fmla="*/ 2743 h 69311"/>
                <a:gd name="connsiteX6" fmla="*/ 50622 w 73730"/>
                <a:gd name="connsiteY6" fmla="*/ 2440 h 6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30" h="69311">
                  <a:moveTo>
                    <a:pt x="50622" y="2440"/>
                  </a:moveTo>
                  <a:cubicBezTo>
                    <a:pt x="31920" y="-4530"/>
                    <a:pt x="10984" y="3889"/>
                    <a:pt x="2315" y="21869"/>
                  </a:cubicBezTo>
                  <a:cubicBezTo>
                    <a:pt x="-4544" y="39711"/>
                    <a:pt x="4354" y="59735"/>
                    <a:pt x="22195" y="66598"/>
                  </a:cubicBezTo>
                  <a:cubicBezTo>
                    <a:pt x="22503" y="66715"/>
                    <a:pt x="22816" y="66827"/>
                    <a:pt x="23124" y="66938"/>
                  </a:cubicBezTo>
                  <a:cubicBezTo>
                    <a:pt x="41826" y="73775"/>
                    <a:pt x="62673" y="65393"/>
                    <a:pt x="71431" y="47509"/>
                  </a:cubicBezTo>
                  <a:cubicBezTo>
                    <a:pt x="78274" y="29630"/>
                    <a:pt x="69329" y="9585"/>
                    <a:pt x="51450" y="2743"/>
                  </a:cubicBezTo>
                  <a:cubicBezTo>
                    <a:pt x="51174" y="2642"/>
                    <a:pt x="50898" y="2536"/>
                    <a:pt x="50622" y="2440"/>
                  </a:cubicBezTo>
                  <a:close/>
                </a:path>
              </a:pathLst>
            </a:custGeom>
            <a:noFill/>
            <a:ln w="10608" cap="rnd">
              <a:solidFill>
                <a:srgbClr val="66FF99"/>
              </a:solidFill>
              <a:prstDash val="solid"/>
              <a:round/>
            </a:ln>
          </p:spPr>
          <p:txBody>
            <a:bodyPr rtlCol="0" anchor="ctr"/>
            <a:lstStyle/>
            <a:p>
              <a:endParaRPr lang="en-US"/>
            </a:p>
          </p:txBody>
        </p:sp>
        <p:sp>
          <p:nvSpPr>
            <p:cNvPr id="56" name="Полилиния: фигура 48">
              <a:extLst>
                <a:ext uri="{FF2B5EF4-FFF2-40B4-BE49-F238E27FC236}">
                  <a16:creationId xmlns:a16="http://schemas.microsoft.com/office/drawing/2014/main" id="{0D7029C4-0F85-4D67-9B0B-484A4997CEDF}"/>
                </a:ext>
              </a:extLst>
            </p:cNvPr>
            <p:cNvSpPr/>
            <p:nvPr/>
          </p:nvSpPr>
          <p:spPr>
            <a:xfrm>
              <a:off x="4764066" y="4279651"/>
              <a:ext cx="117114" cy="100323"/>
            </a:xfrm>
            <a:custGeom>
              <a:avLst/>
              <a:gdLst>
                <a:gd name="connsiteX0" fmla="*/ 103834 w 103834"/>
                <a:gd name="connsiteY0" fmla="*/ 22804 h 88947"/>
                <a:gd name="connsiteX1" fmla="*/ 96615 w 103834"/>
                <a:gd name="connsiteY1" fmla="*/ 5020 h 88947"/>
                <a:gd name="connsiteX2" fmla="*/ 85042 w 103834"/>
                <a:gd name="connsiteY2" fmla="*/ 720 h 88947"/>
                <a:gd name="connsiteX3" fmla="*/ 63065 w 103834"/>
                <a:gd name="connsiteY3" fmla="*/ 10169 h 88947"/>
                <a:gd name="connsiteX4" fmla="*/ 58765 w 103834"/>
                <a:gd name="connsiteY4" fmla="*/ 21742 h 88947"/>
                <a:gd name="connsiteX5" fmla="*/ 66038 w 103834"/>
                <a:gd name="connsiteY5" fmla="*/ 39525 h 88947"/>
                <a:gd name="connsiteX6" fmla="*/ 37637 w 103834"/>
                <a:gd name="connsiteY6" fmla="*/ 68881 h 88947"/>
                <a:gd name="connsiteX7" fmla="*/ 19907 w 103834"/>
                <a:gd name="connsiteY7" fmla="*/ 61609 h 88947"/>
                <a:gd name="connsiteX8" fmla="*/ 8334 w 103834"/>
                <a:gd name="connsiteY8" fmla="*/ 66917 h 88947"/>
                <a:gd name="connsiteX9" fmla="*/ 0 w 103834"/>
                <a:gd name="connsiteY9" fmla="*/ 88947 h 8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834" h="88947">
                  <a:moveTo>
                    <a:pt x="103834" y="22804"/>
                  </a:moveTo>
                  <a:lnTo>
                    <a:pt x="96615" y="5020"/>
                  </a:lnTo>
                  <a:cubicBezTo>
                    <a:pt x="94512" y="736"/>
                    <a:pt x="89427" y="-1148"/>
                    <a:pt x="85042" y="720"/>
                  </a:cubicBezTo>
                  <a:lnTo>
                    <a:pt x="63065" y="10169"/>
                  </a:lnTo>
                  <a:cubicBezTo>
                    <a:pt x="58781" y="12271"/>
                    <a:pt x="56896" y="17357"/>
                    <a:pt x="58765" y="21742"/>
                  </a:cubicBezTo>
                  <a:lnTo>
                    <a:pt x="66038" y="39525"/>
                  </a:lnTo>
                  <a:cubicBezTo>
                    <a:pt x="55055" y="47722"/>
                    <a:pt x="45462" y="57632"/>
                    <a:pt x="37637" y="68881"/>
                  </a:cubicBezTo>
                  <a:lnTo>
                    <a:pt x="19907" y="61609"/>
                  </a:lnTo>
                  <a:cubicBezTo>
                    <a:pt x="15267" y="60297"/>
                    <a:pt x="10367" y="62548"/>
                    <a:pt x="8334" y="66917"/>
                  </a:cubicBezTo>
                  <a:lnTo>
                    <a:pt x="0" y="88947"/>
                  </a:lnTo>
                </a:path>
              </a:pathLst>
            </a:custGeom>
            <a:noFill/>
            <a:ln w="10608" cap="rnd">
              <a:solidFill>
                <a:srgbClr val="66FF99"/>
              </a:solidFill>
              <a:prstDash val="solid"/>
              <a:round/>
            </a:ln>
          </p:spPr>
          <p:txBody>
            <a:bodyPr rtlCol="0" anchor="ctr"/>
            <a:lstStyle/>
            <a:p>
              <a:endParaRPr lang="en-US"/>
            </a:p>
          </p:txBody>
        </p:sp>
        <p:sp>
          <p:nvSpPr>
            <p:cNvPr id="57" name="Полилиния: фигура 49">
              <a:extLst>
                <a:ext uri="{FF2B5EF4-FFF2-40B4-BE49-F238E27FC236}">
                  <a16:creationId xmlns:a16="http://schemas.microsoft.com/office/drawing/2014/main" id="{ECAB94E4-F957-4B1C-8B54-7D0E0E702FD7}"/>
                </a:ext>
              </a:extLst>
            </p:cNvPr>
            <p:cNvSpPr/>
            <p:nvPr/>
          </p:nvSpPr>
          <p:spPr>
            <a:xfrm>
              <a:off x="4931414" y="4279570"/>
              <a:ext cx="122610" cy="117229"/>
            </a:xfrm>
            <a:custGeom>
              <a:avLst/>
              <a:gdLst>
                <a:gd name="connsiteX0" fmla="*/ 85732 w 108707"/>
                <a:gd name="connsiteY0" fmla="*/ 103936 h 103936"/>
                <a:gd name="connsiteX1" fmla="*/ 103675 w 108707"/>
                <a:gd name="connsiteY1" fmla="*/ 96664 h 103936"/>
                <a:gd name="connsiteX2" fmla="*/ 107975 w 108707"/>
                <a:gd name="connsiteY2" fmla="*/ 85144 h 103936"/>
                <a:gd name="connsiteX3" fmla="*/ 98472 w 108707"/>
                <a:gd name="connsiteY3" fmla="*/ 63114 h 103936"/>
                <a:gd name="connsiteX4" fmla="*/ 86794 w 108707"/>
                <a:gd name="connsiteY4" fmla="*/ 58867 h 103936"/>
                <a:gd name="connsiteX5" fmla="*/ 68851 w 108707"/>
                <a:gd name="connsiteY5" fmla="*/ 66087 h 103936"/>
                <a:gd name="connsiteX6" fmla="*/ 39283 w 108707"/>
                <a:gd name="connsiteY6" fmla="*/ 37899 h 103936"/>
                <a:gd name="connsiteX7" fmla="*/ 46609 w 108707"/>
                <a:gd name="connsiteY7" fmla="*/ 20221 h 103936"/>
                <a:gd name="connsiteX8" fmla="*/ 41300 w 108707"/>
                <a:gd name="connsiteY8" fmla="*/ 8649 h 103936"/>
                <a:gd name="connsiteX9" fmla="*/ 19004 w 108707"/>
                <a:gd name="connsiteY9" fmla="*/ 368 h 103936"/>
                <a:gd name="connsiteX10" fmla="*/ 7326 w 108707"/>
                <a:gd name="connsiteY10" fmla="*/ 5676 h 103936"/>
                <a:gd name="connsiteX11" fmla="*/ 0 w 108707"/>
                <a:gd name="connsiteY11" fmla="*/ 23406 h 10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707" h="103936">
                  <a:moveTo>
                    <a:pt x="85732" y="103936"/>
                  </a:moveTo>
                  <a:lnTo>
                    <a:pt x="103675" y="96664"/>
                  </a:lnTo>
                  <a:cubicBezTo>
                    <a:pt x="107969" y="94604"/>
                    <a:pt x="109870" y="89513"/>
                    <a:pt x="107975" y="85144"/>
                  </a:cubicBezTo>
                  <a:lnTo>
                    <a:pt x="98472" y="63114"/>
                  </a:lnTo>
                  <a:cubicBezTo>
                    <a:pt x="96291" y="58857"/>
                    <a:pt x="91200" y="57009"/>
                    <a:pt x="86794" y="58867"/>
                  </a:cubicBezTo>
                  <a:lnTo>
                    <a:pt x="68851" y="66087"/>
                  </a:lnTo>
                  <a:cubicBezTo>
                    <a:pt x="60644" y="55103"/>
                    <a:pt x="50648" y="45575"/>
                    <a:pt x="39283" y="37899"/>
                  </a:cubicBezTo>
                  <a:lnTo>
                    <a:pt x="46609" y="20221"/>
                  </a:lnTo>
                  <a:cubicBezTo>
                    <a:pt x="47893" y="15587"/>
                    <a:pt x="45653" y="10698"/>
                    <a:pt x="41300" y="8649"/>
                  </a:cubicBezTo>
                  <a:lnTo>
                    <a:pt x="19004" y="368"/>
                  </a:lnTo>
                  <a:cubicBezTo>
                    <a:pt x="14338" y="-933"/>
                    <a:pt x="9417" y="1307"/>
                    <a:pt x="7326" y="5676"/>
                  </a:cubicBezTo>
                  <a:lnTo>
                    <a:pt x="0" y="23406"/>
                  </a:lnTo>
                </a:path>
              </a:pathLst>
            </a:custGeom>
            <a:noFill/>
            <a:ln w="10608" cap="rnd">
              <a:solidFill>
                <a:srgbClr val="66FF99"/>
              </a:solidFill>
              <a:prstDash val="solid"/>
              <a:round/>
            </a:ln>
          </p:spPr>
          <p:txBody>
            <a:bodyPr rtlCol="0" anchor="ctr"/>
            <a:lstStyle/>
            <a:p>
              <a:endParaRPr lang="en-US"/>
            </a:p>
          </p:txBody>
        </p:sp>
        <p:sp>
          <p:nvSpPr>
            <p:cNvPr id="58" name="Полилиния: фигура 50">
              <a:extLst>
                <a:ext uri="{FF2B5EF4-FFF2-40B4-BE49-F238E27FC236}">
                  <a16:creationId xmlns:a16="http://schemas.microsoft.com/office/drawing/2014/main" id="{E9B0C75A-5C8D-4642-B42D-9A6F0FDF8658}"/>
                </a:ext>
              </a:extLst>
            </p:cNvPr>
            <p:cNvSpPr/>
            <p:nvPr/>
          </p:nvSpPr>
          <p:spPr>
            <a:xfrm>
              <a:off x="4959255" y="4441166"/>
              <a:ext cx="94880" cy="122921"/>
            </a:xfrm>
            <a:custGeom>
              <a:avLst/>
              <a:gdLst>
                <a:gd name="connsiteX0" fmla="*/ 0 w 84121"/>
                <a:gd name="connsiteY0" fmla="*/ 108983 h 108983"/>
                <a:gd name="connsiteX1" fmla="*/ 21658 w 84121"/>
                <a:gd name="connsiteY1" fmla="*/ 99481 h 108983"/>
                <a:gd name="connsiteX2" fmla="*/ 25905 w 84121"/>
                <a:gd name="connsiteY2" fmla="*/ 87855 h 108983"/>
                <a:gd name="connsiteX3" fmla="*/ 18739 w 84121"/>
                <a:gd name="connsiteY3" fmla="*/ 69807 h 108983"/>
                <a:gd name="connsiteX4" fmla="*/ 46502 w 84121"/>
                <a:gd name="connsiteY4" fmla="*/ 40291 h 108983"/>
                <a:gd name="connsiteX5" fmla="*/ 64179 w 84121"/>
                <a:gd name="connsiteY5" fmla="*/ 47352 h 108983"/>
                <a:gd name="connsiteX6" fmla="*/ 75593 w 84121"/>
                <a:gd name="connsiteY6" fmla="*/ 41141 h 108983"/>
                <a:gd name="connsiteX7" fmla="*/ 83768 w 84121"/>
                <a:gd name="connsiteY7" fmla="*/ 18951 h 108983"/>
                <a:gd name="connsiteX8" fmla="*/ 78459 w 84121"/>
                <a:gd name="connsiteY8" fmla="*/ 7326 h 108983"/>
                <a:gd name="connsiteX9" fmla="*/ 60994 w 84121"/>
                <a:gd name="connsiteY9" fmla="*/ 0 h 10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21" h="108983">
                  <a:moveTo>
                    <a:pt x="0" y="108983"/>
                  </a:moveTo>
                  <a:lnTo>
                    <a:pt x="21658" y="99481"/>
                  </a:lnTo>
                  <a:cubicBezTo>
                    <a:pt x="25905" y="97321"/>
                    <a:pt x="27758" y="92246"/>
                    <a:pt x="25905" y="87855"/>
                  </a:cubicBezTo>
                  <a:lnTo>
                    <a:pt x="18739" y="69807"/>
                  </a:lnTo>
                  <a:cubicBezTo>
                    <a:pt x="29558" y="61562"/>
                    <a:pt x="38938" y="51593"/>
                    <a:pt x="46502" y="40291"/>
                  </a:cubicBezTo>
                  <a:lnTo>
                    <a:pt x="64179" y="47352"/>
                  </a:lnTo>
                  <a:cubicBezTo>
                    <a:pt x="69488" y="49528"/>
                    <a:pt x="73469" y="47352"/>
                    <a:pt x="75593" y="41141"/>
                  </a:cubicBezTo>
                  <a:lnTo>
                    <a:pt x="83768" y="18951"/>
                  </a:lnTo>
                  <a:cubicBezTo>
                    <a:pt x="85037" y="14301"/>
                    <a:pt x="82802" y="9412"/>
                    <a:pt x="78459" y="7326"/>
                  </a:cubicBezTo>
                  <a:lnTo>
                    <a:pt x="60994" y="0"/>
                  </a:lnTo>
                </a:path>
              </a:pathLst>
            </a:custGeom>
            <a:noFill/>
            <a:ln w="10608" cap="rnd">
              <a:solidFill>
                <a:srgbClr val="66FF99"/>
              </a:solidFill>
              <a:prstDash val="solid"/>
              <a:round/>
            </a:ln>
          </p:spPr>
          <p:txBody>
            <a:bodyPr rtlCol="0" anchor="ctr"/>
            <a:lstStyle/>
            <a:p>
              <a:endParaRPr lang="en-US"/>
            </a:p>
          </p:txBody>
        </p:sp>
        <p:sp>
          <p:nvSpPr>
            <p:cNvPr id="59" name="Полилиния: фигура 51">
              <a:extLst>
                <a:ext uri="{FF2B5EF4-FFF2-40B4-BE49-F238E27FC236}">
                  <a16:creationId xmlns:a16="http://schemas.microsoft.com/office/drawing/2014/main" id="{DB1D59E8-3B0B-4950-B9C1-ED1C9954F3F9}"/>
                </a:ext>
              </a:extLst>
            </p:cNvPr>
            <p:cNvSpPr/>
            <p:nvPr/>
          </p:nvSpPr>
          <p:spPr>
            <a:xfrm>
              <a:off x="4764005" y="4469306"/>
              <a:ext cx="100289" cy="94780"/>
            </a:xfrm>
            <a:custGeom>
              <a:avLst/>
              <a:gdLst>
                <a:gd name="connsiteX0" fmla="*/ 0 w 88917"/>
                <a:gd name="connsiteY0" fmla="*/ 0 h 84033"/>
                <a:gd name="connsiteX1" fmla="*/ 9502 w 88917"/>
                <a:gd name="connsiteY1" fmla="*/ 21765 h 84033"/>
                <a:gd name="connsiteX2" fmla="*/ 21181 w 88917"/>
                <a:gd name="connsiteY2" fmla="*/ 26012 h 84033"/>
                <a:gd name="connsiteX3" fmla="*/ 39124 w 88917"/>
                <a:gd name="connsiteY3" fmla="*/ 18792 h 84033"/>
                <a:gd name="connsiteX4" fmla="*/ 68692 w 88917"/>
                <a:gd name="connsiteY4" fmla="*/ 46768 h 84033"/>
                <a:gd name="connsiteX5" fmla="*/ 61366 w 88917"/>
                <a:gd name="connsiteY5" fmla="*/ 64339 h 84033"/>
                <a:gd name="connsiteX6" fmla="*/ 66675 w 88917"/>
                <a:gd name="connsiteY6" fmla="*/ 75752 h 84033"/>
                <a:gd name="connsiteX7" fmla="*/ 88917 w 88917"/>
                <a:gd name="connsiteY7" fmla="*/ 84033 h 8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17" h="84033">
                  <a:moveTo>
                    <a:pt x="0" y="0"/>
                  </a:moveTo>
                  <a:lnTo>
                    <a:pt x="9502" y="21765"/>
                  </a:lnTo>
                  <a:cubicBezTo>
                    <a:pt x="11684" y="26022"/>
                    <a:pt x="16775" y="27870"/>
                    <a:pt x="21181" y="26012"/>
                  </a:cubicBezTo>
                  <a:lnTo>
                    <a:pt x="39124" y="18792"/>
                  </a:lnTo>
                  <a:cubicBezTo>
                    <a:pt x="47362" y="29690"/>
                    <a:pt x="57358" y="39140"/>
                    <a:pt x="68692" y="46768"/>
                  </a:cubicBezTo>
                  <a:lnTo>
                    <a:pt x="61366" y="64339"/>
                  </a:lnTo>
                  <a:cubicBezTo>
                    <a:pt x="60076" y="68931"/>
                    <a:pt x="62327" y="73783"/>
                    <a:pt x="66675" y="75752"/>
                  </a:cubicBezTo>
                  <a:lnTo>
                    <a:pt x="88917" y="84033"/>
                  </a:lnTo>
                </a:path>
              </a:pathLst>
            </a:custGeom>
            <a:noFill/>
            <a:ln w="10608" cap="rnd">
              <a:solidFill>
                <a:srgbClr val="66FF99"/>
              </a:solidFill>
              <a:prstDash val="solid"/>
              <a:round/>
            </a:ln>
          </p:spPr>
          <p:txBody>
            <a:bodyPr rtlCol="0" anchor="ctr"/>
            <a:lstStyle/>
            <a:p>
              <a:endParaRPr lang="en-US"/>
            </a:p>
          </p:txBody>
        </p:sp>
        <p:sp>
          <p:nvSpPr>
            <p:cNvPr id="60" name="Полилиния: фигура 52">
              <a:extLst>
                <a:ext uri="{FF2B5EF4-FFF2-40B4-BE49-F238E27FC236}">
                  <a16:creationId xmlns:a16="http://schemas.microsoft.com/office/drawing/2014/main" id="{F2A0AEF9-EFB7-4A06-8530-C829D1FB473B}"/>
                </a:ext>
              </a:extLst>
            </p:cNvPr>
            <p:cNvSpPr/>
            <p:nvPr/>
          </p:nvSpPr>
          <p:spPr>
            <a:xfrm>
              <a:off x="4825366" y="4368897"/>
              <a:ext cx="16775" cy="55743"/>
            </a:xfrm>
            <a:custGeom>
              <a:avLst/>
              <a:gdLst>
                <a:gd name="connsiteX0" fmla="*/ 63 w 14873"/>
                <a:gd name="connsiteY0" fmla="*/ 49422 h 49422"/>
                <a:gd name="connsiteX1" fmla="*/ 4628 w 14873"/>
                <a:gd name="connsiteY1" fmla="*/ 19429 h 49422"/>
                <a:gd name="connsiteX2" fmla="*/ 14873 w 14873"/>
                <a:gd name="connsiteY2" fmla="*/ 0 h 49422"/>
              </a:gdLst>
              <a:ahLst/>
              <a:cxnLst>
                <a:cxn ang="0">
                  <a:pos x="connsiteX0" y="connsiteY0"/>
                </a:cxn>
                <a:cxn ang="0">
                  <a:pos x="connsiteX1" y="connsiteY1"/>
                </a:cxn>
                <a:cxn ang="0">
                  <a:pos x="connsiteX2" y="connsiteY2"/>
                </a:cxn>
              </a:cxnLst>
              <a:rect l="l" t="t" r="r" b="b"/>
              <a:pathLst>
                <a:path w="14873" h="49422">
                  <a:moveTo>
                    <a:pt x="63" y="49422"/>
                  </a:moveTo>
                  <a:cubicBezTo>
                    <a:pt x="-341" y="39224"/>
                    <a:pt x="1209" y="29043"/>
                    <a:pt x="4628" y="19429"/>
                  </a:cubicBezTo>
                  <a:cubicBezTo>
                    <a:pt x="7059" y="12480"/>
                    <a:pt x="10515" y="5935"/>
                    <a:pt x="14873" y="0"/>
                  </a:cubicBezTo>
                </a:path>
              </a:pathLst>
            </a:custGeom>
            <a:noFill/>
            <a:ln w="10608" cap="rnd">
              <a:solidFill>
                <a:srgbClr val="FFFFFF"/>
              </a:solidFill>
              <a:prstDash val="solid"/>
              <a:miter/>
            </a:ln>
          </p:spPr>
          <p:txBody>
            <a:bodyPr rtlCol="0" anchor="ctr"/>
            <a:lstStyle/>
            <a:p>
              <a:endParaRPr lang="en-US"/>
            </a:p>
          </p:txBody>
        </p:sp>
        <p:sp>
          <p:nvSpPr>
            <p:cNvPr id="61" name="Полилиния: фигура 53">
              <a:extLst>
                <a:ext uri="{FF2B5EF4-FFF2-40B4-BE49-F238E27FC236}">
                  <a16:creationId xmlns:a16="http://schemas.microsoft.com/office/drawing/2014/main" id="{2462764E-12A7-4CA9-BEBF-2DAAE8557838}"/>
                </a:ext>
              </a:extLst>
            </p:cNvPr>
            <p:cNvSpPr/>
            <p:nvPr/>
          </p:nvSpPr>
          <p:spPr>
            <a:xfrm>
              <a:off x="4747301" y="4396799"/>
              <a:ext cx="55803" cy="55803"/>
            </a:xfrm>
            <a:custGeom>
              <a:avLst/>
              <a:gdLst>
                <a:gd name="connsiteX0" fmla="*/ 24737 w 49475"/>
                <a:gd name="connsiteY0" fmla="*/ 0 h 49475"/>
                <a:gd name="connsiteX1" fmla="*/ 0 w 49475"/>
                <a:gd name="connsiteY1" fmla="*/ 24738 h 49475"/>
                <a:gd name="connsiteX2" fmla="*/ 24737 w 49475"/>
                <a:gd name="connsiteY2" fmla="*/ 49475 h 49475"/>
                <a:gd name="connsiteX3" fmla="*/ 49475 w 49475"/>
                <a:gd name="connsiteY3" fmla="*/ 24738 h 49475"/>
                <a:gd name="connsiteX4" fmla="*/ 49475 w 49475"/>
                <a:gd name="connsiteY4" fmla="*/ 24684 h 49475"/>
                <a:gd name="connsiteX5" fmla="*/ 24737 w 49475"/>
                <a:gd name="connsiteY5" fmla="*/ 0 h 4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75" h="49475">
                  <a:moveTo>
                    <a:pt x="24737" y="0"/>
                  </a:moveTo>
                  <a:cubicBezTo>
                    <a:pt x="11073" y="0"/>
                    <a:pt x="0" y="11074"/>
                    <a:pt x="0" y="24738"/>
                  </a:cubicBezTo>
                  <a:cubicBezTo>
                    <a:pt x="0" y="38402"/>
                    <a:pt x="11073" y="49475"/>
                    <a:pt x="24737" y="49475"/>
                  </a:cubicBezTo>
                  <a:cubicBezTo>
                    <a:pt x="38402" y="49475"/>
                    <a:pt x="49475" y="38402"/>
                    <a:pt x="49475" y="24738"/>
                  </a:cubicBezTo>
                  <a:cubicBezTo>
                    <a:pt x="49475" y="24722"/>
                    <a:pt x="49475" y="24700"/>
                    <a:pt x="49475" y="24684"/>
                  </a:cubicBezTo>
                  <a:cubicBezTo>
                    <a:pt x="49449" y="11042"/>
                    <a:pt x="38380" y="0"/>
                    <a:pt x="24737" y="0"/>
                  </a:cubicBezTo>
                  <a:close/>
                </a:path>
              </a:pathLst>
            </a:custGeom>
            <a:noFill/>
            <a:ln w="10608" cap="rnd">
              <a:solidFill>
                <a:srgbClr val="FFFFFF"/>
              </a:solidFill>
              <a:prstDash val="solid"/>
              <a:miter/>
            </a:ln>
          </p:spPr>
          <p:txBody>
            <a:bodyPr rtlCol="0" anchor="ctr"/>
            <a:lstStyle/>
            <a:p>
              <a:endParaRPr lang="en-US"/>
            </a:p>
          </p:txBody>
        </p:sp>
        <p:sp>
          <p:nvSpPr>
            <p:cNvPr id="62" name="Полилиния: фигура 54">
              <a:extLst>
                <a:ext uri="{FF2B5EF4-FFF2-40B4-BE49-F238E27FC236}">
                  <a16:creationId xmlns:a16="http://schemas.microsoft.com/office/drawing/2014/main" id="{0639FFFF-4AE4-4DF6-B13E-4033D1481A78}"/>
                </a:ext>
              </a:extLst>
            </p:cNvPr>
            <p:cNvSpPr/>
            <p:nvPr/>
          </p:nvSpPr>
          <p:spPr>
            <a:xfrm>
              <a:off x="4803104" y="4424640"/>
              <a:ext cx="22033" cy="5987"/>
            </a:xfrm>
            <a:custGeom>
              <a:avLst/>
              <a:gdLst>
                <a:gd name="connsiteX0" fmla="*/ 0 w 19535"/>
                <a:gd name="connsiteY0" fmla="*/ 0 h 5308"/>
                <a:gd name="connsiteX1" fmla="*/ 19535 w 19535"/>
                <a:gd name="connsiteY1" fmla="*/ 0 h 5308"/>
              </a:gdLst>
              <a:ahLst/>
              <a:cxnLst>
                <a:cxn ang="0">
                  <a:pos x="connsiteX0" y="connsiteY0"/>
                </a:cxn>
                <a:cxn ang="0">
                  <a:pos x="connsiteX1" y="connsiteY1"/>
                </a:cxn>
              </a:cxnLst>
              <a:rect l="l" t="t" r="r" b="b"/>
              <a:pathLst>
                <a:path w="19535" h="5308">
                  <a:moveTo>
                    <a:pt x="0" y="0"/>
                  </a:moveTo>
                  <a:lnTo>
                    <a:pt x="19535" y="0"/>
                  </a:lnTo>
                </a:path>
              </a:pathLst>
            </a:custGeom>
            <a:noFill/>
            <a:ln w="10608" cap="rnd">
              <a:solidFill>
                <a:srgbClr val="FFFFFF"/>
              </a:solidFill>
              <a:prstDash val="solid"/>
              <a:miter/>
            </a:ln>
          </p:spPr>
          <p:txBody>
            <a:bodyPr rtlCol="0" anchor="ctr"/>
            <a:lstStyle/>
            <a:p>
              <a:endParaRPr lang="en-US"/>
            </a:p>
          </p:txBody>
        </p:sp>
        <p:sp>
          <p:nvSpPr>
            <p:cNvPr id="63" name="Полилиния: фигура 55">
              <a:extLst>
                <a:ext uri="{FF2B5EF4-FFF2-40B4-BE49-F238E27FC236}">
                  <a16:creationId xmlns:a16="http://schemas.microsoft.com/office/drawing/2014/main" id="{A54F6752-991B-4DA1-A9DF-B3B0C887D233}"/>
                </a:ext>
              </a:extLst>
            </p:cNvPr>
            <p:cNvSpPr/>
            <p:nvPr/>
          </p:nvSpPr>
          <p:spPr>
            <a:xfrm>
              <a:off x="4908961" y="4335426"/>
              <a:ext cx="78075" cy="55505"/>
            </a:xfrm>
            <a:custGeom>
              <a:avLst/>
              <a:gdLst>
                <a:gd name="connsiteX0" fmla="*/ 0 w 69222"/>
                <a:gd name="connsiteY0" fmla="*/ 2 h 49211"/>
                <a:gd name="connsiteX1" fmla="*/ 27604 w 69222"/>
                <a:gd name="connsiteY1" fmla="*/ 5311 h 49211"/>
                <a:gd name="connsiteX2" fmla="*/ 28719 w 69222"/>
                <a:gd name="connsiteY2" fmla="*/ 5842 h 49211"/>
                <a:gd name="connsiteX3" fmla="*/ 69223 w 69222"/>
                <a:gd name="connsiteY3" fmla="*/ 49212 h 49211"/>
              </a:gdLst>
              <a:ahLst/>
              <a:cxnLst>
                <a:cxn ang="0">
                  <a:pos x="connsiteX0" y="connsiteY0"/>
                </a:cxn>
                <a:cxn ang="0">
                  <a:pos x="connsiteX1" y="connsiteY1"/>
                </a:cxn>
                <a:cxn ang="0">
                  <a:pos x="connsiteX2" y="connsiteY2"/>
                </a:cxn>
                <a:cxn ang="0">
                  <a:pos x="connsiteX3" y="connsiteY3"/>
                </a:cxn>
              </a:cxnLst>
              <a:rect l="l" t="t" r="r" b="b"/>
              <a:pathLst>
                <a:path w="69222" h="49211">
                  <a:moveTo>
                    <a:pt x="0" y="2"/>
                  </a:moveTo>
                  <a:cubicBezTo>
                    <a:pt x="9460" y="-72"/>
                    <a:pt x="18845" y="1733"/>
                    <a:pt x="27604" y="5311"/>
                  </a:cubicBezTo>
                  <a:lnTo>
                    <a:pt x="28719" y="5842"/>
                  </a:lnTo>
                  <a:cubicBezTo>
                    <a:pt x="47304" y="14537"/>
                    <a:pt x="61812" y="30075"/>
                    <a:pt x="69223" y="49212"/>
                  </a:cubicBezTo>
                </a:path>
              </a:pathLst>
            </a:custGeom>
            <a:noFill/>
            <a:ln w="10608" cap="rnd">
              <a:solidFill>
                <a:srgbClr val="FFFFFF"/>
              </a:solidFill>
              <a:prstDash val="solid"/>
              <a:miter/>
            </a:ln>
          </p:spPr>
          <p:txBody>
            <a:bodyPr rtlCol="0" anchor="ctr"/>
            <a:lstStyle/>
            <a:p>
              <a:endParaRPr lang="en-US"/>
            </a:p>
          </p:txBody>
        </p:sp>
        <p:sp>
          <p:nvSpPr>
            <p:cNvPr id="64" name="Полилиния: фигура 56">
              <a:extLst>
                <a:ext uri="{FF2B5EF4-FFF2-40B4-BE49-F238E27FC236}">
                  <a16:creationId xmlns:a16="http://schemas.microsoft.com/office/drawing/2014/main" id="{2757A3F2-5376-40DD-9D6A-44F1B9EDDA9B}"/>
                </a:ext>
              </a:extLst>
            </p:cNvPr>
            <p:cNvSpPr/>
            <p:nvPr/>
          </p:nvSpPr>
          <p:spPr>
            <a:xfrm>
              <a:off x="4881061" y="4190591"/>
              <a:ext cx="55801" cy="55803"/>
            </a:xfrm>
            <a:custGeom>
              <a:avLst/>
              <a:gdLst>
                <a:gd name="connsiteX0" fmla="*/ 24737 w 49474"/>
                <a:gd name="connsiteY0" fmla="*/ 0 h 49475"/>
                <a:gd name="connsiteX1" fmla="*/ 0 w 49474"/>
                <a:gd name="connsiteY1" fmla="*/ 24738 h 49475"/>
                <a:gd name="connsiteX2" fmla="*/ 24737 w 49474"/>
                <a:gd name="connsiteY2" fmla="*/ 49475 h 49475"/>
                <a:gd name="connsiteX3" fmla="*/ 49475 w 49474"/>
                <a:gd name="connsiteY3" fmla="*/ 24738 h 49475"/>
                <a:gd name="connsiteX4" fmla="*/ 24737 w 49474"/>
                <a:gd name="connsiteY4" fmla="*/ 0 h 49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74" h="49475">
                  <a:moveTo>
                    <a:pt x="24737" y="0"/>
                  </a:moveTo>
                  <a:cubicBezTo>
                    <a:pt x="11073" y="0"/>
                    <a:pt x="0" y="11074"/>
                    <a:pt x="0" y="24738"/>
                  </a:cubicBezTo>
                  <a:cubicBezTo>
                    <a:pt x="0" y="38402"/>
                    <a:pt x="11073" y="49475"/>
                    <a:pt x="24737" y="49475"/>
                  </a:cubicBezTo>
                  <a:cubicBezTo>
                    <a:pt x="38401" y="49475"/>
                    <a:pt x="49475" y="38402"/>
                    <a:pt x="49475" y="24738"/>
                  </a:cubicBezTo>
                  <a:cubicBezTo>
                    <a:pt x="49475" y="11074"/>
                    <a:pt x="38401" y="0"/>
                    <a:pt x="24737" y="0"/>
                  </a:cubicBezTo>
                  <a:close/>
                </a:path>
              </a:pathLst>
            </a:custGeom>
            <a:noFill/>
            <a:ln w="10608" cap="rnd">
              <a:solidFill>
                <a:srgbClr val="FFFFFF"/>
              </a:solidFill>
              <a:prstDash val="solid"/>
              <a:miter/>
            </a:ln>
          </p:spPr>
          <p:txBody>
            <a:bodyPr rtlCol="0" anchor="ctr"/>
            <a:lstStyle/>
            <a:p>
              <a:endParaRPr lang="en-US"/>
            </a:p>
          </p:txBody>
        </p:sp>
        <p:sp>
          <p:nvSpPr>
            <p:cNvPr id="65" name="Полилиния: фигура 57">
              <a:extLst>
                <a:ext uri="{FF2B5EF4-FFF2-40B4-BE49-F238E27FC236}">
                  <a16:creationId xmlns:a16="http://schemas.microsoft.com/office/drawing/2014/main" id="{CCB41AA1-EE3A-4D47-8C22-A3A2DDD00861}"/>
                </a:ext>
              </a:extLst>
            </p:cNvPr>
            <p:cNvSpPr/>
            <p:nvPr/>
          </p:nvSpPr>
          <p:spPr>
            <a:xfrm>
              <a:off x="4908961" y="4250466"/>
              <a:ext cx="5987" cy="83823"/>
            </a:xfrm>
            <a:custGeom>
              <a:avLst/>
              <a:gdLst>
                <a:gd name="connsiteX0" fmla="*/ 0 w 5308"/>
                <a:gd name="connsiteY0" fmla="*/ 0 h 74318"/>
                <a:gd name="connsiteX1" fmla="*/ 0 w 5308"/>
                <a:gd name="connsiteY1" fmla="*/ 74319 h 74318"/>
              </a:gdLst>
              <a:ahLst/>
              <a:cxnLst>
                <a:cxn ang="0">
                  <a:pos x="connsiteX0" y="connsiteY0"/>
                </a:cxn>
                <a:cxn ang="0">
                  <a:pos x="connsiteX1" y="connsiteY1"/>
                </a:cxn>
              </a:cxnLst>
              <a:rect l="l" t="t" r="r" b="b"/>
              <a:pathLst>
                <a:path w="5308" h="74318">
                  <a:moveTo>
                    <a:pt x="0" y="0"/>
                  </a:moveTo>
                  <a:lnTo>
                    <a:pt x="0" y="74319"/>
                  </a:lnTo>
                </a:path>
              </a:pathLst>
            </a:custGeom>
            <a:noFill/>
            <a:ln w="10608" cap="rnd">
              <a:solidFill>
                <a:srgbClr val="FFFFFF"/>
              </a:solidFill>
              <a:prstDash val="solid"/>
              <a:miter/>
            </a:ln>
          </p:spPr>
          <p:txBody>
            <a:bodyPr rtlCol="0" anchor="ctr"/>
            <a:lstStyle/>
            <a:p>
              <a:endParaRPr lang="en-US"/>
            </a:p>
          </p:txBody>
        </p:sp>
        <p:sp>
          <p:nvSpPr>
            <p:cNvPr id="66" name="Полилиния: фигура 58">
              <a:extLst>
                <a:ext uri="{FF2B5EF4-FFF2-40B4-BE49-F238E27FC236}">
                  <a16:creationId xmlns:a16="http://schemas.microsoft.com/office/drawing/2014/main" id="{6D83325C-E007-4050-AF6A-E2A79BA0ACB4}"/>
                </a:ext>
              </a:extLst>
            </p:cNvPr>
            <p:cNvSpPr/>
            <p:nvPr/>
          </p:nvSpPr>
          <p:spPr>
            <a:xfrm>
              <a:off x="4936983" y="4424640"/>
              <a:ext cx="61310" cy="77956"/>
            </a:xfrm>
            <a:custGeom>
              <a:avLst/>
              <a:gdLst>
                <a:gd name="connsiteX0" fmla="*/ 54359 w 54358"/>
                <a:gd name="connsiteY0" fmla="*/ 0 h 69116"/>
                <a:gd name="connsiteX1" fmla="*/ 49050 w 54358"/>
                <a:gd name="connsiteY1" fmla="*/ 25481 h 69116"/>
                <a:gd name="connsiteX2" fmla="*/ 48573 w 54358"/>
                <a:gd name="connsiteY2" fmla="*/ 26649 h 69116"/>
                <a:gd name="connsiteX3" fmla="*/ 0 w 54358"/>
                <a:gd name="connsiteY3" fmla="*/ 69116 h 69116"/>
              </a:gdLst>
              <a:ahLst/>
              <a:cxnLst>
                <a:cxn ang="0">
                  <a:pos x="connsiteX0" y="connsiteY0"/>
                </a:cxn>
                <a:cxn ang="0">
                  <a:pos x="connsiteX1" y="connsiteY1"/>
                </a:cxn>
                <a:cxn ang="0">
                  <a:pos x="connsiteX2" y="connsiteY2"/>
                </a:cxn>
                <a:cxn ang="0">
                  <a:pos x="connsiteX3" y="connsiteY3"/>
                </a:cxn>
              </a:cxnLst>
              <a:rect l="l" t="t" r="r" b="b"/>
              <a:pathLst>
                <a:path w="54358" h="69116">
                  <a:moveTo>
                    <a:pt x="54359" y="0"/>
                  </a:moveTo>
                  <a:cubicBezTo>
                    <a:pt x="54205" y="8754"/>
                    <a:pt x="52405" y="17396"/>
                    <a:pt x="49050" y="25481"/>
                  </a:cubicBezTo>
                  <a:lnTo>
                    <a:pt x="48573" y="26649"/>
                  </a:lnTo>
                  <a:cubicBezTo>
                    <a:pt x="39177" y="47081"/>
                    <a:pt x="21505" y="62534"/>
                    <a:pt x="0" y="69116"/>
                  </a:cubicBezTo>
                </a:path>
              </a:pathLst>
            </a:custGeom>
            <a:noFill/>
            <a:ln w="10608" cap="rnd">
              <a:solidFill>
                <a:srgbClr val="FFFFFF"/>
              </a:solidFill>
              <a:prstDash val="solid"/>
              <a:miter/>
            </a:ln>
          </p:spPr>
          <p:txBody>
            <a:bodyPr rtlCol="0" anchor="ctr"/>
            <a:lstStyle/>
            <a:p>
              <a:endParaRPr lang="en-US"/>
            </a:p>
          </p:txBody>
        </p:sp>
        <p:sp>
          <p:nvSpPr>
            <p:cNvPr id="67" name="Полилиния: фигура 59">
              <a:extLst>
                <a:ext uri="{FF2B5EF4-FFF2-40B4-BE49-F238E27FC236}">
                  <a16:creationId xmlns:a16="http://schemas.microsoft.com/office/drawing/2014/main" id="{C90E9DA6-901D-4E28-A2C1-473DE722335F}"/>
                </a:ext>
              </a:extLst>
            </p:cNvPr>
            <p:cNvSpPr/>
            <p:nvPr/>
          </p:nvSpPr>
          <p:spPr>
            <a:xfrm>
              <a:off x="5098643" y="4396799"/>
              <a:ext cx="55803" cy="55803"/>
            </a:xfrm>
            <a:custGeom>
              <a:avLst/>
              <a:gdLst>
                <a:gd name="connsiteX0" fmla="*/ 24738 w 49475"/>
                <a:gd name="connsiteY0" fmla="*/ 0 h 49475"/>
                <a:gd name="connsiteX1" fmla="*/ 0 w 49475"/>
                <a:gd name="connsiteY1" fmla="*/ 24738 h 49475"/>
                <a:gd name="connsiteX2" fmla="*/ 24738 w 49475"/>
                <a:gd name="connsiteY2" fmla="*/ 49475 h 49475"/>
                <a:gd name="connsiteX3" fmla="*/ 49475 w 49475"/>
                <a:gd name="connsiteY3" fmla="*/ 24738 h 49475"/>
                <a:gd name="connsiteX4" fmla="*/ 49475 w 49475"/>
                <a:gd name="connsiteY4" fmla="*/ 24684 h 49475"/>
                <a:gd name="connsiteX5" fmla="*/ 24738 w 49475"/>
                <a:gd name="connsiteY5" fmla="*/ 0 h 4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75" h="49475">
                  <a:moveTo>
                    <a:pt x="24738" y="0"/>
                  </a:moveTo>
                  <a:cubicBezTo>
                    <a:pt x="11073" y="0"/>
                    <a:pt x="0" y="11074"/>
                    <a:pt x="0" y="24738"/>
                  </a:cubicBezTo>
                  <a:cubicBezTo>
                    <a:pt x="0" y="38402"/>
                    <a:pt x="11073" y="49475"/>
                    <a:pt x="24738" y="49475"/>
                  </a:cubicBezTo>
                  <a:cubicBezTo>
                    <a:pt x="38402" y="49475"/>
                    <a:pt x="49475" y="38402"/>
                    <a:pt x="49475" y="24738"/>
                  </a:cubicBezTo>
                  <a:cubicBezTo>
                    <a:pt x="49475" y="24722"/>
                    <a:pt x="49475" y="24700"/>
                    <a:pt x="49475" y="24684"/>
                  </a:cubicBezTo>
                  <a:cubicBezTo>
                    <a:pt x="49449" y="11042"/>
                    <a:pt x="38380" y="0"/>
                    <a:pt x="24738" y="0"/>
                  </a:cubicBezTo>
                  <a:close/>
                </a:path>
              </a:pathLst>
            </a:custGeom>
            <a:noFill/>
            <a:ln w="10608" cap="rnd">
              <a:solidFill>
                <a:srgbClr val="FFFFFF"/>
              </a:solidFill>
              <a:prstDash val="solid"/>
              <a:miter/>
            </a:ln>
          </p:spPr>
          <p:txBody>
            <a:bodyPr rtlCol="0" anchor="ctr"/>
            <a:lstStyle/>
            <a:p>
              <a:endParaRPr lang="en-US"/>
            </a:p>
          </p:txBody>
        </p:sp>
        <p:sp>
          <p:nvSpPr>
            <p:cNvPr id="68" name="Полилиния: фигура 60">
              <a:extLst>
                <a:ext uri="{FF2B5EF4-FFF2-40B4-BE49-F238E27FC236}">
                  <a16:creationId xmlns:a16="http://schemas.microsoft.com/office/drawing/2014/main" id="{1415167D-C96C-442C-B51E-2BD8B62ECC7E}"/>
                </a:ext>
              </a:extLst>
            </p:cNvPr>
            <p:cNvSpPr/>
            <p:nvPr/>
          </p:nvSpPr>
          <p:spPr>
            <a:xfrm>
              <a:off x="4998772" y="4421885"/>
              <a:ext cx="98792" cy="5987"/>
            </a:xfrm>
            <a:custGeom>
              <a:avLst/>
              <a:gdLst>
                <a:gd name="connsiteX0" fmla="*/ 87590 w 87590"/>
                <a:gd name="connsiteY0" fmla="*/ 0 h 5308"/>
                <a:gd name="connsiteX1" fmla="*/ 0 w 87590"/>
                <a:gd name="connsiteY1" fmla="*/ 0 h 5308"/>
              </a:gdLst>
              <a:ahLst/>
              <a:cxnLst>
                <a:cxn ang="0">
                  <a:pos x="connsiteX0" y="connsiteY0"/>
                </a:cxn>
                <a:cxn ang="0">
                  <a:pos x="connsiteX1" y="connsiteY1"/>
                </a:cxn>
              </a:cxnLst>
              <a:rect l="l" t="t" r="r" b="b"/>
              <a:pathLst>
                <a:path w="87590" h="5308">
                  <a:moveTo>
                    <a:pt x="87590" y="0"/>
                  </a:moveTo>
                  <a:lnTo>
                    <a:pt x="0" y="0"/>
                  </a:lnTo>
                </a:path>
              </a:pathLst>
            </a:custGeom>
            <a:noFill/>
            <a:ln w="10608" cap="rnd">
              <a:solidFill>
                <a:srgbClr val="FFFFFF"/>
              </a:solidFill>
              <a:prstDash val="solid"/>
              <a:miter/>
            </a:ln>
          </p:spPr>
          <p:txBody>
            <a:bodyPr rtlCol="0" anchor="ctr"/>
            <a:lstStyle/>
            <a:p>
              <a:endParaRPr lang="en-US"/>
            </a:p>
          </p:txBody>
        </p:sp>
        <p:sp>
          <p:nvSpPr>
            <p:cNvPr id="69" name="Полилиния: фигура 61">
              <a:extLst>
                <a:ext uri="{FF2B5EF4-FFF2-40B4-BE49-F238E27FC236}">
                  <a16:creationId xmlns:a16="http://schemas.microsoft.com/office/drawing/2014/main" id="{D8631A07-A902-4685-968B-F0F8826B55F2}"/>
                </a:ext>
              </a:extLst>
            </p:cNvPr>
            <p:cNvSpPr/>
            <p:nvPr/>
          </p:nvSpPr>
          <p:spPr>
            <a:xfrm>
              <a:off x="4842441" y="4469306"/>
              <a:ext cx="72507" cy="33409"/>
            </a:xfrm>
            <a:custGeom>
              <a:avLst/>
              <a:gdLst>
                <a:gd name="connsiteX0" fmla="*/ 64286 w 64285"/>
                <a:gd name="connsiteY0" fmla="*/ 29621 h 29621"/>
                <a:gd name="connsiteX1" fmla="*/ 35726 w 64285"/>
                <a:gd name="connsiteY1" fmla="*/ 25003 h 29621"/>
                <a:gd name="connsiteX2" fmla="*/ 34558 w 64285"/>
                <a:gd name="connsiteY2" fmla="*/ 24578 h 29621"/>
                <a:gd name="connsiteX3" fmla="*/ 0 w 64285"/>
                <a:gd name="connsiteY3" fmla="*/ 0 h 29621"/>
              </a:gdLst>
              <a:ahLst/>
              <a:cxnLst>
                <a:cxn ang="0">
                  <a:pos x="connsiteX0" y="connsiteY0"/>
                </a:cxn>
                <a:cxn ang="0">
                  <a:pos x="connsiteX1" y="connsiteY1"/>
                </a:cxn>
                <a:cxn ang="0">
                  <a:pos x="connsiteX2" y="connsiteY2"/>
                </a:cxn>
                <a:cxn ang="0">
                  <a:pos x="connsiteX3" y="connsiteY3"/>
                </a:cxn>
              </a:cxnLst>
              <a:rect l="l" t="t" r="r" b="b"/>
              <a:pathLst>
                <a:path w="64285" h="29621">
                  <a:moveTo>
                    <a:pt x="64286" y="29621"/>
                  </a:moveTo>
                  <a:cubicBezTo>
                    <a:pt x="54577" y="29648"/>
                    <a:pt x="44931" y="28087"/>
                    <a:pt x="35726" y="25003"/>
                  </a:cubicBezTo>
                  <a:lnTo>
                    <a:pt x="34558" y="24578"/>
                  </a:lnTo>
                  <a:cubicBezTo>
                    <a:pt x="20984" y="19742"/>
                    <a:pt x="9024" y="11233"/>
                    <a:pt x="0" y="0"/>
                  </a:cubicBezTo>
                </a:path>
              </a:pathLst>
            </a:custGeom>
            <a:noFill/>
            <a:ln w="10608" cap="rnd">
              <a:solidFill>
                <a:srgbClr val="FFFFFF"/>
              </a:solidFill>
              <a:prstDash val="solid"/>
              <a:miter/>
            </a:ln>
          </p:spPr>
          <p:txBody>
            <a:bodyPr rtlCol="0" anchor="ctr"/>
            <a:lstStyle/>
            <a:p>
              <a:endParaRPr lang="en-US"/>
            </a:p>
          </p:txBody>
        </p:sp>
        <p:sp>
          <p:nvSpPr>
            <p:cNvPr id="70" name="Полилиния: фигура 62">
              <a:extLst>
                <a:ext uri="{FF2B5EF4-FFF2-40B4-BE49-F238E27FC236}">
                  <a16:creationId xmlns:a16="http://schemas.microsoft.com/office/drawing/2014/main" id="{7315BCCE-DBF4-4CA7-9B51-17B607C7EA3B}"/>
                </a:ext>
              </a:extLst>
            </p:cNvPr>
            <p:cNvSpPr/>
            <p:nvPr/>
          </p:nvSpPr>
          <p:spPr>
            <a:xfrm>
              <a:off x="4881061" y="4525049"/>
              <a:ext cx="55801" cy="55803"/>
            </a:xfrm>
            <a:custGeom>
              <a:avLst/>
              <a:gdLst>
                <a:gd name="connsiteX0" fmla="*/ 24737 w 49474"/>
                <a:gd name="connsiteY0" fmla="*/ 0 h 49475"/>
                <a:gd name="connsiteX1" fmla="*/ 0 w 49474"/>
                <a:gd name="connsiteY1" fmla="*/ 24738 h 49475"/>
                <a:gd name="connsiteX2" fmla="*/ 24737 w 49474"/>
                <a:gd name="connsiteY2" fmla="*/ 49475 h 49475"/>
                <a:gd name="connsiteX3" fmla="*/ 49475 w 49474"/>
                <a:gd name="connsiteY3" fmla="*/ 24738 h 49475"/>
                <a:gd name="connsiteX4" fmla="*/ 24844 w 49474"/>
                <a:gd name="connsiteY4" fmla="*/ 0 h 49475"/>
                <a:gd name="connsiteX5" fmla="*/ 24737 w 49474"/>
                <a:gd name="connsiteY5" fmla="*/ 0 h 4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74" h="49475">
                  <a:moveTo>
                    <a:pt x="24737" y="0"/>
                  </a:moveTo>
                  <a:cubicBezTo>
                    <a:pt x="11073" y="0"/>
                    <a:pt x="0" y="11074"/>
                    <a:pt x="0" y="24738"/>
                  </a:cubicBezTo>
                  <a:cubicBezTo>
                    <a:pt x="0" y="38402"/>
                    <a:pt x="11073" y="49475"/>
                    <a:pt x="24737" y="49475"/>
                  </a:cubicBezTo>
                  <a:cubicBezTo>
                    <a:pt x="38401" y="49475"/>
                    <a:pt x="49475" y="38402"/>
                    <a:pt x="49475" y="24738"/>
                  </a:cubicBezTo>
                  <a:cubicBezTo>
                    <a:pt x="49507" y="11105"/>
                    <a:pt x="38476" y="32"/>
                    <a:pt x="24844" y="0"/>
                  </a:cubicBezTo>
                  <a:cubicBezTo>
                    <a:pt x="24806" y="0"/>
                    <a:pt x="24775" y="0"/>
                    <a:pt x="24737" y="0"/>
                  </a:cubicBezTo>
                  <a:close/>
                </a:path>
              </a:pathLst>
            </a:custGeom>
            <a:noFill/>
            <a:ln w="10608" cap="rnd">
              <a:solidFill>
                <a:srgbClr val="FFFFFF"/>
              </a:solidFill>
              <a:prstDash val="solid"/>
              <a:miter/>
            </a:ln>
          </p:spPr>
          <p:txBody>
            <a:bodyPr rtlCol="0" anchor="ctr"/>
            <a:lstStyle/>
            <a:p>
              <a:endParaRPr lang="en-US"/>
            </a:p>
          </p:txBody>
        </p:sp>
        <p:sp>
          <p:nvSpPr>
            <p:cNvPr id="71" name="Полилиния: фигура 127">
              <a:extLst>
                <a:ext uri="{FF2B5EF4-FFF2-40B4-BE49-F238E27FC236}">
                  <a16:creationId xmlns:a16="http://schemas.microsoft.com/office/drawing/2014/main" id="{A631CB97-C915-45B9-BECD-3287451D29F5}"/>
                </a:ext>
              </a:extLst>
            </p:cNvPr>
            <p:cNvSpPr/>
            <p:nvPr/>
          </p:nvSpPr>
          <p:spPr>
            <a:xfrm>
              <a:off x="4911835" y="4504752"/>
              <a:ext cx="3113" cy="20296"/>
            </a:xfrm>
            <a:custGeom>
              <a:avLst/>
              <a:gdLst>
                <a:gd name="connsiteX0" fmla="*/ 0 w 2760"/>
                <a:gd name="connsiteY0" fmla="*/ 17996 h 17995"/>
                <a:gd name="connsiteX1" fmla="*/ 2761 w 2760"/>
                <a:gd name="connsiteY1" fmla="*/ 0 h 17995"/>
              </a:gdLst>
              <a:ahLst/>
              <a:cxnLst>
                <a:cxn ang="0">
                  <a:pos x="connsiteX0" y="connsiteY0"/>
                </a:cxn>
                <a:cxn ang="0">
                  <a:pos x="connsiteX1" y="connsiteY1"/>
                </a:cxn>
              </a:cxnLst>
              <a:rect l="l" t="t" r="r" b="b"/>
              <a:pathLst>
                <a:path w="2760" h="17995">
                  <a:moveTo>
                    <a:pt x="0" y="17996"/>
                  </a:moveTo>
                  <a:lnTo>
                    <a:pt x="2761" y="0"/>
                  </a:lnTo>
                </a:path>
              </a:pathLst>
            </a:custGeom>
            <a:noFill/>
            <a:ln w="10608" cap="rnd">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3892436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35607"/>
            <a:ext cx="10515600" cy="730463"/>
          </a:xfrm>
        </p:spPr>
        <p:txBody>
          <a:bodyPr>
            <a:normAutofit/>
          </a:bodyPr>
          <a:lstStyle/>
          <a:p>
            <a:pPr>
              <a:buClr>
                <a:schemeClr val="accent1"/>
              </a:buClr>
              <a:buSzPct val="80000"/>
            </a:pPr>
            <a:r>
              <a:rPr lang="en-US" sz="4000" noProof="1"/>
              <a:t>Complete solution</a:t>
            </a:r>
          </a:p>
        </p:txBody>
      </p:sp>
      <p:sp>
        <p:nvSpPr>
          <p:cNvPr id="5" name="Номер слайда 4"/>
          <p:cNvSpPr>
            <a:spLocks noGrp="1"/>
          </p:cNvSpPr>
          <p:nvPr>
            <p:ph type="sldNum" sz="quarter" idx="12"/>
          </p:nvPr>
        </p:nvSpPr>
        <p:spPr/>
        <p:txBody>
          <a:bodyPr/>
          <a:lstStyle/>
          <a:p>
            <a:r>
              <a:rPr lang="en-US" dirty="0"/>
              <a:t>9</a:t>
            </a:r>
            <a:endParaRPr lang="ru-RU" dirty="0"/>
          </a:p>
        </p:txBody>
      </p:sp>
      <p:sp>
        <p:nvSpPr>
          <p:cNvPr id="11" name="Объект 2">
            <a:extLst>
              <a:ext uri="{FF2B5EF4-FFF2-40B4-BE49-F238E27FC236}">
                <a16:creationId xmlns:a16="http://schemas.microsoft.com/office/drawing/2014/main" id="{0B6256CA-35BF-4B46-BB15-620ACD7F4135}"/>
              </a:ext>
            </a:extLst>
          </p:cNvPr>
          <p:cNvSpPr txBox="1">
            <a:spLocks/>
          </p:cNvSpPr>
          <p:nvPr/>
        </p:nvSpPr>
        <p:spPr>
          <a:xfrm>
            <a:off x="839788" y="1925546"/>
            <a:ext cx="5497568" cy="3964943"/>
          </a:xfrm>
          <a:prstGeom prst="rect">
            <a:avLst/>
          </a:prstGeom>
        </p:spPr>
        <p:txBody>
          <a:bodyPr vert="horz" lIns="0" tIns="0" rIns="0" bIns="0" rtlCol="0" anchor="ctr" anchorCtr="0">
            <a:noAutofit/>
          </a:bodyPr>
          <a:lstStyle>
            <a:lvl1pPr marL="0" indent="0" algn="l" defTabSz="914400" rtl="0" eaLnBrk="1" latinLnBrk="0" hangingPunct="1">
              <a:lnSpc>
                <a:spcPct val="130000"/>
              </a:lnSpc>
              <a:spcBef>
                <a:spcPts val="1000"/>
              </a:spcBef>
              <a:buFont typeface="Wingdings" panose="05000000000000000000" pitchFamily="2" charset="2"/>
              <a:buNone/>
              <a:defRPr sz="1400" kern="1200">
                <a:solidFill>
                  <a:schemeClr val="tx1"/>
                </a:solidFill>
                <a:latin typeface="+mn-lt"/>
                <a:ea typeface="+mn-ea"/>
                <a:cs typeface="+mn-cs"/>
              </a:defRPr>
            </a:lvl1pPr>
            <a:lvl2pPr marL="457200" indent="0" algn="l" defTabSz="914400" rtl="0" eaLnBrk="1" latinLnBrk="0" hangingPunct="1">
              <a:lnSpc>
                <a:spcPct val="130000"/>
              </a:lnSpc>
              <a:spcBef>
                <a:spcPts val="5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130000"/>
              </a:lnSpc>
              <a:spcBef>
                <a:spcPts val="500"/>
              </a:spcBef>
              <a:buFont typeface="Wingdings" panose="05000000000000000000" pitchFamily="2" charset="2"/>
              <a:buNone/>
              <a:defRPr sz="1400" kern="1200">
                <a:solidFill>
                  <a:schemeClr val="tx1"/>
                </a:solidFill>
                <a:latin typeface="+mn-lt"/>
                <a:ea typeface="+mn-ea"/>
                <a:cs typeface="+mn-cs"/>
              </a:defRPr>
            </a:lvl3pPr>
            <a:lvl4pPr marL="1371600" indent="0" algn="l" defTabSz="914400" rtl="0" eaLnBrk="1" latinLnBrk="0" hangingPunct="1">
              <a:lnSpc>
                <a:spcPct val="130000"/>
              </a:lnSpc>
              <a:spcBef>
                <a:spcPts val="500"/>
              </a:spcBef>
              <a:buFont typeface="Wingdings" panose="05000000000000000000" pitchFamily="2" charset="2"/>
              <a:buNone/>
              <a:defRPr sz="1400" kern="1200">
                <a:solidFill>
                  <a:schemeClr val="tx1"/>
                </a:solidFill>
                <a:latin typeface="+mn-lt"/>
                <a:ea typeface="+mn-ea"/>
                <a:cs typeface="+mn-cs"/>
              </a:defRPr>
            </a:lvl4pPr>
            <a:lvl5pPr marL="1828800" indent="0" algn="l" defTabSz="914400" rtl="0" eaLnBrk="1" latinLnBrk="0" hangingPunct="1">
              <a:lnSpc>
                <a:spcPct val="130000"/>
              </a:lnSpc>
              <a:spcBef>
                <a:spcPts val="500"/>
              </a:spcBef>
              <a:buFont typeface="Wingdings" panose="05000000000000000000" pitchFamily="2" charset="2"/>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accent5"/>
              </a:buClr>
              <a:buSzPct val="80000"/>
              <a:buFont typeface="Arial" panose="020B0604020202020204" pitchFamily="34" charset="0"/>
              <a:buChar char="•"/>
            </a:pPr>
            <a:r>
              <a:rPr lang="en-US" sz="1800" dirty="0" err="1"/>
              <a:t>StarWind</a:t>
            </a:r>
            <a:r>
              <a:rPr lang="en-US" sz="1800" dirty="0"/>
              <a:t> Backup Appliance is a holistic backup solution that provides extensively increased backup infrastructure longevity by being more resilient and consuming less power while ensuring unprecedented speed of restores for files and VMs of any size, making it a smart and highly cost-efficient investment</a:t>
            </a:r>
          </a:p>
          <a:p>
            <a:pPr marL="285750" indent="-285750">
              <a:buClr>
                <a:schemeClr val="accent5"/>
              </a:buClr>
              <a:buSzPct val="80000"/>
              <a:buFont typeface="Arial" panose="020B0604020202020204" pitchFamily="34" charset="0"/>
              <a:buChar char="•"/>
            </a:pPr>
            <a:r>
              <a:rPr lang="en-US" sz="1800" noProof="1"/>
              <a:t>The backup storage is logically separated from the backup software to increase security and is connected only once the backup job is started.</a:t>
            </a:r>
          </a:p>
        </p:txBody>
      </p:sp>
      <p:sp>
        <p:nvSpPr>
          <p:cNvPr id="10" name="Oval 9">
            <a:extLst>
              <a:ext uri="{FF2B5EF4-FFF2-40B4-BE49-F238E27FC236}">
                <a16:creationId xmlns:a16="http://schemas.microsoft.com/office/drawing/2014/main" id="{20673C30-AFB7-405C-A1FF-B60FDCCC9BE1}"/>
              </a:ext>
            </a:extLst>
          </p:cNvPr>
          <p:cNvSpPr/>
          <p:nvPr/>
        </p:nvSpPr>
        <p:spPr>
          <a:xfrm>
            <a:off x="7126804" y="2287422"/>
            <a:ext cx="3247562" cy="324756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nvGrpSpPr>
          <p:cNvPr id="27" name="Группа 1331">
            <a:extLst>
              <a:ext uri="{FF2B5EF4-FFF2-40B4-BE49-F238E27FC236}">
                <a16:creationId xmlns:a16="http://schemas.microsoft.com/office/drawing/2014/main" id="{3D3EE56F-19C5-4AF8-87BE-C88D54BD17BA}"/>
              </a:ext>
            </a:extLst>
          </p:cNvPr>
          <p:cNvGrpSpPr/>
          <p:nvPr/>
        </p:nvGrpSpPr>
        <p:grpSpPr>
          <a:xfrm>
            <a:off x="7966459" y="3075884"/>
            <a:ext cx="1563434" cy="1664269"/>
            <a:chOff x="10516712" y="4692491"/>
            <a:chExt cx="395497" cy="421005"/>
          </a:xfrm>
        </p:grpSpPr>
        <p:sp>
          <p:nvSpPr>
            <p:cNvPr id="28" name="Полилиния: фигура 1127">
              <a:extLst>
                <a:ext uri="{FF2B5EF4-FFF2-40B4-BE49-F238E27FC236}">
                  <a16:creationId xmlns:a16="http://schemas.microsoft.com/office/drawing/2014/main" id="{34A67FB3-B1D7-449F-BA42-1A15C8A3B5AA}"/>
                </a:ext>
              </a:extLst>
            </p:cNvPr>
            <p:cNvSpPr/>
            <p:nvPr/>
          </p:nvSpPr>
          <p:spPr>
            <a:xfrm>
              <a:off x="10516712" y="4692491"/>
              <a:ext cx="395497" cy="421005"/>
            </a:xfrm>
            <a:custGeom>
              <a:avLst/>
              <a:gdLst>
                <a:gd name="connsiteX0" fmla="*/ 197748 w 395497"/>
                <a:gd name="connsiteY0" fmla="*/ 421005 h 421005"/>
                <a:gd name="connsiteX1" fmla="*/ 0 w 395497"/>
                <a:gd name="connsiteY1" fmla="*/ 341881 h 421005"/>
                <a:gd name="connsiteX2" fmla="*/ 0 w 395497"/>
                <a:gd name="connsiteY2" fmla="*/ 79124 h 421005"/>
                <a:gd name="connsiteX3" fmla="*/ 197748 w 395497"/>
                <a:gd name="connsiteY3" fmla="*/ 158186 h 421005"/>
                <a:gd name="connsiteX4" fmla="*/ 197748 w 395497"/>
                <a:gd name="connsiteY4" fmla="*/ 421005 h 421005"/>
                <a:gd name="connsiteX5" fmla="*/ 395497 w 395497"/>
                <a:gd name="connsiteY5" fmla="*/ 341881 h 421005"/>
                <a:gd name="connsiteX6" fmla="*/ 395497 w 395497"/>
                <a:gd name="connsiteY6" fmla="*/ 79124 h 421005"/>
                <a:gd name="connsiteX7" fmla="*/ 197748 w 395497"/>
                <a:gd name="connsiteY7" fmla="*/ 157567 h 421005"/>
                <a:gd name="connsiteX8" fmla="*/ 197748 w 395497"/>
                <a:gd name="connsiteY8" fmla="*/ 157567 h 421005"/>
                <a:gd name="connsiteX9" fmla="*/ 395497 w 395497"/>
                <a:gd name="connsiteY9" fmla="*/ 78443 h 421005"/>
                <a:gd name="connsiteX10" fmla="*/ 197748 w 395497"/>
                <a:gd name="connsiteY10" fmla="*/ 0 h 421005"/>
                <a:gd name="connsiteX11" fmla="*/ 0 w 395497"/>
                <a:gd name="connsiteY11" fmla="*/ 79124 h 4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5497" h="421005">
                  <a:moveTo>
                    <a:pt x="197748" y="421005"/>
                  </a:moveTo>
                  <a:lnTo>
                    <a:pt x="0" y="341881"/>
                  </a:lnTo>
                  <a:lnTo>
                    <a:pt x="0" y="79124"/>
                  </a:lnTo>
                  <a:lnTo>
                    <a:pt x="197748" y="158186"/>
                  </a:lnTo>
                  <a:close/>
                  <a:moveTo>
                    <a:pt x="197748" y="421005"/>
                  </a:moveTo>
                  <a:lnTo>
                    <a:pt x="395497" y="341881"/>
                  </a:lnTo>
                  <a:lnTo>
                    <a:pt x="395497" y="79124"/>
                  </a:lnTo>
                  <a:lnTo>
                    <a:pt x="197748" y="157567"/>
                  </a:lnTo>
                  <a:close/>
                  <a:moveTo>
                    <a:pt x="197748" y="157567"/>
                  </a:moveTo>
                  <a:lnTo>
                    <a:pt x="395497" y="78443"/>
                  </a:lnTo>
                  <a:lnTo>
                    <a:pt x="197748" y="0"/>
                  </a:lnTo>
                  <a:lnTo>
                    <a:pt x="0" y="79124"/>
                  </a:lnTo>
                  <a:close/>
                </a:path>
              </a:pathLst>
            </a:custGeom>
            <a:noFill/>
            <a:ln w="38100" cap="rnd">
              <a:solidFill>
                <a:srgbClr val="FFFFFF"/>
              </a:solidFill>
              <a:prstDash val="solid"/>
              <a:round/>
            </a:ln>
          </p:spPr>
          <p:txBody>
            <a:bodyPr rtlCol="0" anchor="ctr"/>
            <a:lstStyle/>
            <a:p>
              <a:endParaRPr lang="en-US"/>
            </a:p>
          </p:txBody>
        </p:sp>
        <p:sp>
          <p:nvSpPr>
            <p:cNvPr id="29" name="Полилиния: фигура 1128">
              <a:extLst>
                <a:ext uri="{FF2B5EF4-FFF2-40B4-BE49-F238E27FC236}">
                  <a16:creationId xmlns:a16="http://schemas.microsoft.com/office/drawing/2014/main" id="{783A5AF7-6BD2-4A5D-B869-FDB6EC99D72E}"/>
                </a:ext>
              </a:extLst>
            </p:cNvPr>
            <p:cNvSpPr/>
            <p:nvPr/>
          </p:nvSpPr>
          <p:spPr>
            <a:xfrm>
              <a:off x="10543520" y="4717256"/>
              <a:ext cx="341881" cy="357359"/>
            </a:xfrm>
            <a:custGeom>
              <a:avLst/>
              <a:gdLst>
                <a:gd name="connsiteX0" fmla="*/ 144813 w 341881"/>
                <a:gd name="connsiteY0" fmla="*/ 357359 h 357359"/>
                <a:gd name="connsiteX1" fmla="*/ 0 w 341881"/>
                <a:gd name="connsiteY1" fmla="*/ 297180 h 357359"/>
                <a:gd name="connsiteX2" fmla="*/ 0 w 341881"/>
                <a:gd name="connsiteY2" fmla="*/ 92869 h 357359"/>
                <a:gd name="connsiteX3" fmla="*/ 341881 w 341881"/>
                <a:gd name="connsiteY3" fmla="*/ 93488 h 357359"/>
                <a:gd name="connsiteX4" fmla="*/ 341881 w 341881"/>
                <a:gd name="connsiteY4" fmla="*/ 297799 h 357359"/>
                <a:gd name="connsiteX5" fmla="*/ 169021 w 341881"/>
                <a:gd name="connsiteY5" fmla="*/ 0 h 357359"/>
                <a:gd name="connsiteX6" fmla="*/ 304919 w 341881"/>
                <a:gd name="connsiteY6" fmla="*/ 54235 h 35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881" h="357359">
                  <a:moveTo>
                    <a:pt x="144813" y="357359"/>
                  </a:moveTo>
                  <a:lnTo>
                    <a:pt x="0" y="297180"/>
                  </a:lnTo>
                  <a:lnTo>
                    <a:pt x="0" y="92869"/>
                  </a:lnTo>
                  <a:moveTo>
                    <a:pt x="341881" y="93488"/>
                  </a:moveTo>
                  <a:lnTo>
                    <a:pt x="341881" y="297799"/>
                  </a:lnTo>
                  <a:moveTo>
                    <a:pt x="169021" y="0"/>
                  </a:moveTo>
                  <a:cubicBezTo>
                    <a:pt x="216880" y="19131"/>
                    <a:pt x="287646" y="47177"/>
                    <a:pt x="304919" y="54235"/>
                  </a:cubicBezTo>
                </a:path>
              </a:pathLst>
            </a:custGeom>
            <a:noFill/>
            <a:ln w="38100" cap="rnd">
              <a:solidFill>
                <a:srgbClr val="66FF99"/>
              </a:solidFill>
              <a:prstDash val="solid"/>
              <a:round/>
            </a:ln>
          </p:spPr>
          <p:txBody>
            <a:bodyPr rtlCol="0" anchor="ctr"/>
            <a:lstStyle/>
            <a:p>
              <a:endParaRPr lang="en-US"/>
            </a:p>
          </p:txBody>
        </p:sp>
      </p:grpSp>
    </p:spTree>
    <p:extLst>
      <p:ext uri="{BB962C8B-B14F-4D97-AF65-F5344CB8AC3E}">
        <p14:creationId xmlns:p14="http://schemas.microsoft.com/office/powerpoint/2010/main" val="4038091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35607"/>
            <a:ext cx="10515600" cy="730463"/>
          </a:xfrm>
        </p:spPr>
        <p:txBody>
          <a:bodyPr>
            <a:normAutofit/>
          </a:bodyPr>
          <a:lstStyle/>
          <a:p>
            <a:pPr>
              <a:buClr>
                <a:schemeClr val="accent1"/>
              </a:buClr>
              <a:buSzPct val="80000"/>
            </a:pPr>
            <a:r>
              <a:rPr lang="en-US" sz="4000" noProof="1"/>
              <a:t>Use cases</a:t>
            </a:r>
          </a:p>
        </p:txBody>
      </p:sp>
      <p:sp>
        <p:nvSpPr>
          <p:cNvPr id="3" name="Объект 2"/>
          <p:cNvSpPr>
            <a:spLocks noGrp="1"/>
          </p:cNvSpPr>
          <p:nvPr>
            <p:ph idx="1"/>
          </p:nvPr>
        </p:nvSpPr>
        <p:spPr>
          <a:xfrm>
            <a:off x="839788" y="2692341"/>
            <a:ext cx="4940226" cy="2357831"/>
          </a:xfrm>
        </p:spPr>
        <p:txBody>
          <a:bodyPr lIns="0" tIns="0" rIns="0" bIns="0" anchor="ctr" anchorCtr="0">
            <a:noAutofit/>
          </a:bodyPr>
          <a:lstStyle/>
          <a:p>
            <a:pPr marL="285750" indent="-285750">
              <a:buClr>
                <a:schemeClr val="accent5"/>
              </a:buClr>
              <a:buSzPct val="80000"/>
              <a:buFont typeface="Arial" panose="020B0604020202020204" pitchFamily="34" charset="0"/>
              <a:buChar char="•"/>
            </a:pPr>
            <a:r>
              <a:rPr lang="en-US" sz="1800" dirty="0" err="1"/>
              <a:t>StarWind</a:t>
            </a:r>
            <a:r>
              <a:rPr lang="en-US" sz="1800" dirty="0"/>
              <a:t> All-</a:t>
            </a:r>
            <a:r>
              <a:rPr lang="en-US" sz="1800" dirty="0" err="1"/>
              <a:t>NVMe</a:t>
            </a:r>
            <a:r>
              <a:rPr lang="en-US" sz="1800" dirty="0"/>
              <a:t> Backup Appliance will become the perfect fit for those Enterprise ROBO, SMB, and Edge that are looking to simplify their backup process administration, reduce their backup window, and be able to restore any file unprecedentedly fast</a:t>
            </a:r>
            <a:endParaRPr lang="en-US" sz="1800" noProof="1"/>
          </a:p>
        </p:txBody>
      </p:sp>
      <p:sp>
        <p:nvSpPr>
          <p:cNvPr id="5" name="Номер слайда 4"/>
          <p:cNvSpPr>
            <a:spLocks noGrp="1"/>
          </p:cNvSpPr>
          <p:nvPr>
            <p:ph type="sldNum" sz="quarter" idx="12"/>
          </p:nvPr>
        </p:nvSpPr>
        <p:spPr/>
        <p:txBody>
          <a:bodyPr/>
          <a:lstStyle/>
          <a:p>
            <a:fld id="{E7FA3C21-DD97-4F87-A7C6-9AF0B9ABFB15}" type="slidenum">
              <a:rPr lang="en-US" smtClean="0"/>
              <a:t>13</a:t>
            </a:fld>
            <a:endParaRPr lang="ru-RU" dirty="0"/>
          </a:p>
        </p:txBody>
      </p:sp>
      <p:grpSp>
        <p:nvGrpSpPr>
          <p:cNvPr id="6" name="Group 5">
            <a:extLst>
              <a:ext uri="{FF2B5EF4-FFF2-40B4-BE49-F238E27FC236}">
                <a16:creationId xmlns:a16="http://schemas.microsoft.com/office/drawing/2014/main" id="{3E4887C8-B791-4D4A-B6DA-2ED97A74D278}"/>
              </a:ext>
            </a:extLst>
          </p:cNvPr>
          <p:cNvGrpSpPr/>
          <p:nvPr/>
        </p:nvGrpSpPr>
        <p:grpSpPr>
          <a:xfrm>
            <a:off x="7126804" y="2287422"/>
            <a:ext cx="3247562" cy="3247562"/>
            <a:chOff x="7755978" y="2899266"/>
            <a:chExt cx="3247562" cy="3247562"/>
          </a:xfrm>
        </p:grpSpPr>
        <p:sp>
          <p:nvSpPr>
            <p:cNvPr id="7" name="Oval 6">
              <a:extLst>
                <a:ext uri="{FF2B5EF4-FFF2-40B4-BE49-F238E27FC236}">
                  <a16:creationId xmlns:a16="http://schemas.microsoft.com/office/drawing/2014/main" id="{99094554-B2D7-4AD2-8175-1967D83A1EA8}"/>
                </a:ext>
              </a:extLst>
            </p:cNvPr>
            <p:cNvSpPr/>
            <p:nvPr/>
          </p:nvSpPr>
          <p:spPr>
            <a:xfrm>
              <a:off x="7755978" y="2899266"/>
              <a:ext cx="3247562" cy="324756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nvGrpSpPr>
            <p:cNvPr id="9" name="Группа 424">
              <a:extLst>
                <a:ext uri="{FF2B5EF4-FFF2-40B4-BE49-F238E27FC236}">
                  <a16:creationId xmlns:a16="http://schemas.microsoft.com/office/drawing/2014/main" id="{FC138129-5484-42CE-A5D2-B9306357B8B5}"/>
                </a:ext>
              </a:extLst>
            </p:cNvPr>
            <p:cNvGrpSpPr/>
            <p:nvPr/>
          </p:nvGrpSpPr>
          <p:grpSpPr>
            <a:xfrm>
              <a:off x="8411119" y="3609061"/>
              <a:ext cx="1937281" cy="1717948"/>
              <a:chOff x="1561994" y="2501813"/>
              <a:chExt cx="407147" cy="361051"/>
            </a:xfrm>
          </p:grpSpPr>
          <p:sp>
            <p:nvSpPr>
              <p:cNvPr id="10" name="Полилиния: фигура 381">
                <a:extLst>
                  <a:ext uri="{FF2B5EF4-FFF2-40B4-BE49-F238E27FC236}">
                    <a16:creationId xmlns:a16="http://schemas.microsoft.com/office/drawing/2014/main" id="{02A0B03E-A3D7-4D1D-BFEB-5B2195090D19}"/>
                  </a:ext>
                </a:extLst>
              </p:cNvPr>
              <p:cNvSpPr/>
              <p:nvPr/>
            </p:nvSpPr>
            <p:spPr>
              <a:xfrm>
                <a:off x="1912833" y="2632573"/>
                <a:ext cx="14491" cy="13970"/>
              </a:xfrm>
              <a:custGeom>
                <a:avLst/>
                <a:gdLst>
                  <a:gd name="connsiteX0" fmla="*/ 12763 w 12848"/>
                  <a:gd name="connsiteY0" fmla="*/ 4792 h 12386"/>
                  <a:gd name="connsiteX1" fmla="*/ 9896 w 12848"/>
                  <a:gd name="connsiteY1" fmla="*/ 810 h 12386"/>
                  <a:gd name="connsiteX2" fmla="*/ 4588 w 12848"/>
                  <a:gd name="connsiteY2" fmla="*/ 226 h 12386"/>
                  <a:gd name="connsiteX3" fmla="*/ 2305 w 12848"/>
                  <a:gd name="connsiteY3" fmla="*/ 1394 h 12386"/>
                  <a:gd name="connsiteX4" fmla="*/ 606 w 12848"/>
                  <a:gd name="connsiteY4" fmla="*/ 3093 h 12386"/>
                  <a:gd name="connsiteX5" fmla="*/ 22 w 12848"/>
                  <a:gd name="connsiteY5" fmla="*/ 5376 h 12386"/>
                  <a:gd name="connsiteX6" fmla="*/ 22 w 12848"/>
                  <a:gd name="connsiteY6" fmla="*/ 7605 h 12386"/>
                  <a:gd name="connsiteX7" fmla="*/ 2836 w 12848"/>
                  <a:gd name="connsiteY7" fmla="*/ 11586 h 12386"/>
                  <a:gd name="connsiteX8" fmla="*/ 7401 w 12848"/>
                  <a:gd name="connsiteY8" fmla="*/ 12170 h 12386"/>
                  <a:gd name="connsiteX9" fmla="*/ 12773 w 12848"/>
                  <a:gd name="connsiteY9" fmla="*/ 4844 h 12386"/>
                  <a:gd name="connsiteX10" fmla="*/ 12763 w 12848"/>
                  <a:gd name="connsiteY10" fmla="*/ 4792 h 1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48" h="12386">
                    <a:moveTo>
                      <a:pt x="12763" y="4792"/>
                    </a:moveTo>
                    <a:cubicBezTo>
                      <a:pt x="12296" y="3173"/>
                      <a:pt x="11282" y="1765"/>
                      <a:pt x="9896" y="810"/>
                    </a:cubicBezTo>
                    <a:cubicBezTo>
                      <a:pt x="8251" y="-7"/>
                      <a:pt x="6371" y="-214"/>
                      <a:pt x="4588" y="226"/>
                    </a:cubicBezTo>
                    <a:cubicBezTo>
                      <a:pt x="3722" y="364"/>
                      <a:pt x="2921" y="773"/>
                      <a:pt x="2305" y="1394"/>
                    </a:cubicBezTo>
                    <a:cubicBezTo>
                      <a:pt x="1721" y="1925"/>
                      <a:pt x="1137" y="2509"/>
                      <a:pt x="606" y="3093"/>
                    </a:cubicBezTo>
                    <a:cubicBezTo>
                      <a:pt x="139" y="3755"/>
                      <a:pt x="-73" y="4569"/>
                      <a:pt x="22" y="5376"/>
                    </a:cubicBezTo>
                    <a:lnTo>
                      <a:pt x="22" y="7605"/>
                    </a:lnTo>
                    <a:cubicBezTo>
                      <a:pt x="399" y="9250"/>
                      <a:pt x="1413" y="10681"/>
                      <a:pt x="2836" y="11586"/>
                    </a:cubicBezTo>
                    <a:cubicBezTo>
                      <a:pt x="4216" y="12386"/>
                      <a:pt x="5862" y="12597"/>
                      <a:pt x="7401" y="12170"/>
                    </a:cubicBezTo>
                    <a:cubicBezTo>
                      <a:pt x="10905" y="11630"/>
                      <a:pt x="13310" y="8350"/>
                      <a:pt x="12773" y="4844"/>
                    </a:cubicBezTo>
                    <a:cubicBezTo>
                      <a:pt x="12768" y="4826"/>
                      <a:pt x="12768" y="4809"/>
                      <a:pt x="12763" y="4792"/>
                    </a:cubicBezTo>
                    <a:close/>
                  </a:path>
                </a:pathLst>
              </a:custGeom>
              <a:solidFill>
                <a:srgbClr val="66FF99"/>
              </a:solidFill>
              <a:ln w="38100" cap="flat">
                <a:solidFill>
                  <a:schemeClr val="tx1"/>
                </a:solidFill>
                <a:prstDash val="solid"/>
                <a:miter/>
              </a:ln>
            </p:spPr>
            <p:txBody>
              <a:bodyPr rtlCol="0" anchor="ctr"/>
              <a:lstStyle/>
              <a:p>
                <a:endParaRPr lang="en-US"/>
              </a:p>
            </p:txBody>
          </p:sp>
          <p:sp>
            <p:nvSpPr>
              <p:cNvPr id="12" name="Полилиния: фигура 382">
                <a:extLst>
                  <a:ext uri="{FF2B5EF4-FFF2-40B4-BE49-F238E27FC236}">
                    <a16:creationId xmlns:a16="http://schemas.microsoft.com/office/drawing/2014/main" id="{DEE9088B-5015-4D07-9225-A52143638F7D}"/>
                  </a:ext>
                </a:extLst>
              </p:cNvPr>
              <p:cNvSpPr/>
              <p:nvPr/>
            </p:nvSpPr>
            <p:spPr>
              <a:xfrm>
                <a:off x="1850349" y="2814545"/>
                <a:ext cx="14134" cy="14137"/>
              </a:xfrm>
              <a:custGeom>
                <a:avLst/>
                <a:gdLst>
                  <a:gd name="connsiteX0" fmla="*/ 10831 w 12531"/>
                  <a:gd name="connsiteY0" fmla="*/ 1700 h 12534"/>
                  <a:gd name="connsiteX1" fmla="*/ 6266 w 12531"/>
                  <a:gd name="connsiteY1" fmla="*/ 2 h 12534"/>
                  <a:gd name="connsiteX2" fmla="*/ 1700 w 12531"/>
                  <a:gd name="connsiteY2" fmla="*/ 1700 h 12534"/>
                  <a:gd name="connsiteX3" fmla="*/ 2 w 12531"/>
                  <a:gd name="connsiteY3" fmla="*/ 6266 h 12534"/>
                  <a:gd name="connsiteX4" fmla="*/ 1700 w 12531"/>
                  <a:gd name="connsiteY4" fmla="*/ 10831 h 12534"/>
                  <a:gd name="connsiteX5" fmla="*/ 6266 w 12531"/>
                  <a:gd name="connsiteY5" fmla="*/ 12530 h 12534"/>
                  <a:gd name="connsiteX6" fmla="*/ 10831 w 12531"/>
                  <a:gd name="connsiteY6" fmla="*/ 10831 h 12534"/>
                  <a:gd name="connsiteX7" fmla="*/ 12530 w 12531"/>
                  <a:gd name="connsiteY7" fmla="*/ 6266 h 12534"/>
                  <a:gd name="connsiteX8" fmla="*/ 10831 w 12531"/>
                  <a:gd name="connsiteY8" fmla="*/ 1700 h 1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31" h="12534">
                    <a:moveTo>
                      <a:pt x="10831" y="1700"/>
                    </a:moveTo>
                    <a:cubicBezTo>
                      <a:pt x="9578" y="576"/>
                      <a:pt x="7948" y="-31"/>
                      <a:pt x="6266" y="2"/>
                    </a:cubicBezTo>
                    <a:cubicBezTo>
                      <a:pt x="4583" y="-37"/>
                      <a:pt x="2948" y="571"/>
                      <a:pt x="1700" y="1700"/>
                    </a:cubicBezTo>
                    <a:cubicBezTo>
                      <a:pt x="575" y="2952"/>
                      <a:pt x="-30" y="4583"/>
                      <a:pt x="2" y="6266"/>
                    </a:cubicBezTo>
                    <a:cubicBezTo>
                      <a:pt x="-36" y="7949"/>
                      <a:pt x="570" y="9582"/>
                      <a:pt x="1700" y="10831"/>
                    </a:cubicBezTo>
                    <a:cubicBezTo>
                      <a:pt x="2932" y="11985"/>
                      <a:pt x="4578" y="12597"/>
                      <a:pt x="6266" y="12530"/>
                    </a:cubicBezTo>
                    <a:cubicBezTo>
                      <a:pt x="7954" y="12585"/>
                      <a:pt x="9589" y="11974"/>
                      <a:pt x="10831" y="10831"/>
                    </a:cubicBezTo>
                    <a:cubicBezTo>
                      <a:pt x="11962" y="9582"/>
                      <a:pt x="12567" y="7949"/>
                      <a:pt x="12530" y="6266"/>
                    </a:cubicBezTo>
                    <a:cubicBezTo>
                      <a:pt x="12561" y="4583"/>
                      <a:pt x="11956" y="2952"/>
                      <a:pt x="10831" y="1700"/>
                    </a:cubicBezTo>
                    <a:close/>
                  </a:path>
                </a:pathLst>
              </a:custGeom>
              <a:solidFill>
                <a:srgbClr val="66FF99"/>
              </a:solidFill>
              <a:ln w="38100" cap="flat">
                <a:solidFill>
                  <a:schemeClr val="tx1"/>
                </a:solidFill>
                <a:prstDash val="solid"/>
                <a:miter/>
              </a:ln>
            </p:spPr>
            <p:txBody>
              <a:bodyPr rtlCol="0" anchor="ctr"/>
              <a:lstStyle/>
              <a:p>
                <a:endParaRPr lang="en-US"/>
              </a:p>
            </p:txBody>
          </p:sp>
          <p:sp>
            <p:nvSpPr>
              <p:cNvPr id="13" name="Полилиния: фигура 383">
                <a:extLst>
                  <a:ext uri="{FF2B5EF4-FFF2-40B4-BE49-F238E27FC236}">
                    <a16:creationId xmlns:a16="http://schemas.microsoft.com/office/drawing/2014/main" id="{C69B4927-945B-4927-A4AF-2770BDBA2E52}"/>
                  </a:ext>
                </a:extLst>
              </p:cNvPr>
              <p:cNvSpPr/>
              <p:nvPr/>
            </p:nvSpPr>
            <p:spPr>
              <a:xfrm>
                <a:off x="1716771" y="2607143"/>
                <a:ext cx="81548" cy="25686"/>
              </a:xfrm>
              <a:custGeom>
                <a:avLst/>
                <a:gdLst>
                  <a:gd name="connsiteX0" fmla="*/ 0 w 72301"/>
                  <a:gd name="connsiteY0" fmla="*/ 3982 h 22773"/>
                  <a:gd name="connsiteX1" fmla="*/ 22189 w 72301"/>
                  <a:gd name="connsiteY1" fmla="*/ 0 h 22773"/>
                  <a:gd name="connsiteX2" fmla="*/ 72302 w 72301"/>
                  <a:gd name="connsiteY2" fmla="*/ 22774 h 22773"/>
                </a:gdLst>
                <a:ahLst/>
                <a:cxnLst>
                  <a:cxn ang="0">
                    <a:pos x="connsiteX0" y="connsiteY0"/>
                  </a:cxn>
                  <a:cxn ang="0">
                    <a:pos x="connsiteX1" y="connsiteY1"/>
                  </a:cxn>
                  <a:cxn ang="0">
                    <a:pos x="connsiteX2" y="connsiteY2"/>
                  </a:cxn>
                </a:cxnLst>
                <a:rect l="l" t="t" r="r" b="b"/>
                <a:pathLst>
                  <a:path w="72301" h="22773">
                    <a:moveTo>
                      <a:pt x="0" y="3982"/>
                    </a:moveTo>
                    <a:cubicBezTo>
                      <a:pt x="7145" y="1511"/>
                      <a:pt x="14630" y="168"/>
                      <a:pt x="22189" y="0"/>
                    </a:cubicBezTo>
                    <a:cubicBezTo>
                      <a:pt x="41411" y="-64"/>
                      <a:pt x="59710" y="8251"/>
                      <a:pt x="72302" y="22774"/>
                    </a:cubicBezTo>
                  </a:path>
                </a:pathLst>
              </a:custGeom>
              <a:noFill/>
              <a:ln w="38100" cap="rnd">
                <a:solidFill>
                  <a:srgbClr val="66FF99"/>
                </a:solidFill>
                <a:prstDash val="solid"/>
                <a:round/>
              </a:ln>
            </p:spPr>
            <p:txBody>
              <a:bodyPr rtlCol="0" anchor="ctr"/>
              <a:lstStyle/>
              <a:p>
                <a:endParaRPr lang="en-US"/>
              </a:p>
            </p:txBody>
          </p:sp>
          <p:sp>
            <p:nvSpPr>
              <p:cNvPr id="14" name="Полилиния: фигура 384">
                <a:extLst>
                  <a:ext uri="{FF2B5EF4-FFF2-40B4-BE49-F238E27FC236}">
                    <a16:creationId xmlns:a16="http://schemas.microsoft.com/office/drawing/2014/main" id="{B785B964-E833-4AFD-B402-BB494C3A9498}"/>
                  </a:ext>
                </a:extLst>
              </p:cNvPr>
              <p:cNvSpPr/>
              <p:nvPr/>
            </p:nvSpPr>
            <p:spPr>
              <a:xfrm>
                <a:off x="1666657" y="2654683"/>
                <a:ext cx="38558" cy="93762"/>
              </a:xfrm>
              <a:custGeom>
                <a:avLst/>
                <a:gdLst>
                  <a:gd name="connsiteX0" fmla="*/ 34187 w 34186"/>
                  <a:gd name="connsiteY0" fmla="*/ 83131 h 83130"/>
                  <a:gd name="connsiteX1" fmla="*/ 0 w 34186"/>
                  <a:gd name="connsiteY1" fmla="*/ 25056 h 83130"/>
                  <a:gd name="connsiteX2" fmla="*/ 4565 w 34186"/>
                  <a:gd name="connsiteY2" fmla="*/ 0 h 83130"/>
                </a:gdLst>
                <a:ahLst/>
                <a:cxnLst>
                  <a:cxn ang="0">
                    <a:pos x="connsiteX0" y="connsiteY0"/>
                  </a:cxn>
                  <a:cxn ang="0">
                    <a:pos x="connsiteX1" y="connsiteY1"/>
                  </a:cxn>
                  <a:cxn ang="0">
                    <a:pos x="connsiteX2" y="connsiteY2"/>
                  </a:cxn>
                </a:cxnLst>
                <a:rect l="l" t="t" r="r" b="b"/>
                <a:pathLst>
                  <a:path w="34186" h="83130">
                    <a:moveTo>
                      <a:pt x="34187" y="83131"/>
                    </a:moveTo>
                    <a:cubicBezTo>
                      <a:pt x="13059" y="71447"/>
                      <a:pt x="-37" y="49197"/>
                      <a:pt x="0" y="25056"/>
                    </a:cubicBezTo>
                    <a:cubicBezTo>
                      <a:pt x="69" y="16504"/>
                      <a:pt x="1614" y="8027"/>
                      <a:pt x="4565" y="0"/>
                    </a:cubicBezTo>
                  </a:path>
                </a:pathLst>
              </a:custGeom>
              <a:noFill/>
              <a:ln w="38100" cap="rnd">
                <a:solidFill>
                  <a:srgbClr val="66FF99"/>
                </a:solidFill>
                <a:prstDash val="solid"/>
                <a:round/>
              </a:ln>
            </p:spPr>
            <p:txBody>
              <a:bodyPr rtlCol="0" anchor="ctr"/>
              <a:lstStyle/>
              <a:p>
                <a:endParaRPr lang="en-US"/>
              </a:p>
            </p:txBody>
          </p:sp>
          <p:sp>
            <p:nvSpPr>
              <p:cNvPr id="15" name="Полилиния: фигура 385">
                <a:extLst>
                  <a:ext uri="{FF2B5EF4-FFF2-40B4-BE49-F238E27FC236}">
                    <a16:creationId xmlns:a16="http://schemas.microsoft.com/office/drawing/2014/main" id="{FF19C05C-20EE-45D5-9948-32DE3B8DF401}"/>
                  </a:ext>
                </a:extLst>
              </p:cNvPr>
              <p:cNvSpPr/>
              <p:nvPr/>
            </p:nvSpPr>
            <p:spPr>
              <a:xfrm>
                <a:off x="1649353" y="2501813"/>
                <a:ext cx="257458" cy="106587"/>
              </a:xfrm>
              <a:custGeom>
                <a:avLst/>
                <a:gdLst>
                  <a:gd name="connsiteX0" fmla="*/ 0 w 228264"/>
                  <a:gd name="connsiteY0" fmla="*/ 22784 h 94501"/>
                  <a:gd name="connsiteX1" fmla="*/ 219554 w 228264"/>
                  <a:gd name="connsiteY1" fmla="*/ 77811 h 94501"/>
                  <a:gd name="connsiteX2" fmla="*/ 228265 w 228264"/>
                  <a:gd name="connsiteY2" fmla="*/ 94501 h 94501"/>
                </a:gdLst>
                <a:ahLst/>
                <a:cxnLst>
                  <a:cxn ang="0">
                    <a:pos x="connsiteX0" y="connsiteY0"/>
                  </a:cxn>
                  <a:cxn ang="0">
                    <a:pos x="connsiteX1" y="connsiteY1"/>
                  </a:cxn>
                  <a:cxn ang="0">
                    <a:pos x="connsiteX2" y="connsiteY2"/>
                  </a:cxn>
                </a:cxnLst>
                <a:rect l="l" t="t" r="r" b="b"/>
                <a:pathLst>
                  <a:path w="228264" h="94501">
                    <a:moveTo>
                      <a:pt x="0" y="22784"/>
                    </a:moveTo>
                    <a:cubicBezTo>
                      <a:pt x="75826" y="-22649"/>
                      <a:pt x="174124" y="1987"/>
                      <a:pt x="219554" y="77811"/>
                    </a:cubicBezTo>
                    <a:cubicBezTo>
                      <a:pt x="222781" y="83199"/>
                      <a:pt x="225690" y="88772"/>
                      <a:pt x="228265" y="94501"/>
                    </a:cubicBezTo>
                  </a:path>
                </a:pathLst>
              </a:custGeom>
              <a:noFill/>
              <a:ln w="38100" cap="rnd">
                <a:solidFill>
                  <a:srgbClr val="FFFFFF"/>
                </a:solidFill>
                <a:prstDash val="solid"/>
                <a:round/>
              </a:ln>
            </p:spPr>
            <p:txBody>
              <a:bodyPr rtlCol="0" anchor="ctr"/>
              <a:lstStyle/>
              <a:p>
                <a:endParaRPr lang="en-US"/>
              </a:p>
            </p:txBody>
          </p:sp>
          <p:sp>
            <p:nvSpPr>
              <p:cNvPr id="16" name="Полилиния: фигура 386">
                <a:extLst>
                  <a:ext uri="{FF2B5EF4-FFF2-40B4-BE49-F238E27FC236}">
                    <a16:creationId xmlns:a16="http://schemas.microsoft.com/office/drawing/2014/main" id="{378387E1-5406-4968-BF01-63FBD93601BA}"/>
                  </a:ext>
                </a:extLst>
              </p:cNvPr>
              <p:cNvSpPr/>
              <p:nvPr/>
            </p:nvSpPr>
            <p:spPr>
              <a:xfrm>
                <a:off x="1561994" y="2584031"/>
                <a:ext cx="398165" cy="278714"/>
              </a:xfrm>
              <a:custGeom>
                <a:avLst/>
                <a:gdLst>
                  <a:gd name="connsiteX0" fmla="*/ 25642 w 353016"/>
                  <a:gd name="connsiteY0" fmla="*/ 0 h 247110"/>
                  <a:gd name="connsiteX1" fmla="*/ 2 w 353016"/>
                  <a:gd name="connsiteY1" fmla="*/ 87112 h 247110"/>
                  <a:gd name="connsiteX2" fmla="*/ 160000 w 353016"/>
                  <a:gd name="connsiteY2" fmla="*/ 247110 h 247110"/>
                  <a:gd name="connsiteX3" fmla="*/ 353017 w 353016"/>
                  <a:gd name="connsiteY3" fmla="*/ 247110 h 247110"/>
                  <a:gd name="connsiteX4" fmla="*/ 353017 w 353016"/>
                  <a:gd name="connsiteY4" fmla="*/ 161697 h 247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016" h="247110">
                    <a:moveTo>
                      <a:pt x="25642" y="0"/>
                    </a:moveTo>
                    <a:cubicBezTo>
                      <a:pt x="8756" y="25902"/>
                      <a:pt x="-162" y="56191"/>
                      <a:pt x="2" y="87112"/>
                    </a:cubicBezTo>
                    <a:cubicBezTo>
                      <a:pt x="92" y="175440"/>
                      <a:pt x="71672" y="247023"/>
                      <a:pt x="160000" y="247110"/>
                    </a:cubicBezTo>
                    <a:lnTo>
                      <a:pt x="353017" y="247110"/>
                    </a:lnTo>
                    <a:lnTo>
                      <a:pt x="353017" y="161697"/>
                    </a:lnTo>
                  </a:path>
                </a:pathLst>
              </a:custGeom>
              <a:noFill/>
              <a:ln w="38100" cap="rnd">
                <a:solidFill>
                  <a:srgbClr val="FFFFFF"/>
                </a:solidFill>
                <a:prstDash val="solid"/>
                <a:round/>
              </a:ln>
            </p:spPr>
            <p:txBody>
              <a:bodyPr rtlCol="0" anchor="ctr"/>
              <a:lstStyle/>
              <a:p>
                <a:endParaRPr lang="en-US"/>
              </a:p>
            </p:txBody>
          </p:sp>
          <p:sp>
            <p:nvSpPr>
              <p:cNvPr id="17" name="Полилиния: фигура 387">
                <a:extLst>
                  <a:ext uri="{FF2B5EF4-FFF2-40B4-BE49-F238E27FC236}">
                    <a16:creationId xmlns:a16="http://schemas.microsoft.com/office/drawing/2014/main" id="{349A36FC-6AFA-46DA-A006-86D30FFF5191}"/>
                  </a:ext>
                </a:extLst>
              </p:cNvPr>
              <p:cNvSpPr/>
              <p:nvPr/>
            </p:nvSpPr>
            <p:spPr>
              <a:xfrm>
                <a:off x="1609885" y="2655282"/>
                <a:ext cx="132572" cy="159265"/>
              </a:xfrm>
              <a:custGeom>
                <a:avLst/>
                <a:gdLst>
                  <a:gd name="connsiteX0" fmla="*/ 117540 w 117539"/>
                  <a:gd name="connsiteY0" fmla="*/ 141206 h 141206"/>
                  <a:gd name="connsiteX1" fmla="*/ 10 w 117539"/>
                  <a:gd name="connsiteY1" fmla="*/ 24526 h 141206"/>
                  <a:gd name="connsiteX2" fmla="*/ 10 w 117539"/>
                  <a:gd name="connsiteY2" fmla="*/ 23941 h 141206"/>
                  <a:gd name="connsiteX3" fmla="*/ 2292 w 117539"/>
                  <a:gd name="connsiteY3" fmla="*/ 0 h 141206"/>
                </a:gdLst>
                <a:ahLst/>
                <a:cxnLst>
                  <a:cxn ang="0">
                    <a:pos x="connsiteX0" y="connsiteY0"/>
                  </a:cxn>
                  <a:cxn ang="0">
                    <a:pos x="connsiteX1" y="connsiteY1"/>
                  </a:cxn>
                  <a:cxn ang="0">
                    <a:pos x="connsiteX2" y="connsiteY2"/>
                  </a:cxn>
                  <a:cxn ang="0">
                    <a:pos x="connsiteX3" y="connsiteY3"/>
                  </a:cxn>
                </a:cxnLst>
                <a:rect l="l" t="t" r="r" b="b"/>
                <a:pathLst>
                  <a:path w="117539" h="141206">
                    <a:moveTo>
                      <a:pt x="117540" y="141206"/>
                    </a:moveTo>
                    <a:cubicBezTo>
                      <a:pt x="52866" y="141440"/>
                      <a:pt x="243" y="89201"/>
                      <a:pt x="10" y="24526"/>
                    </a:cubicBezTo>
                    <a:cubicBezTo>
                      <a:pt x="10" y="24331"/>
                      <a:pt x="10" y="24136"/>
                      <a:pt x="10" y="23941"/>
                    </a:cubicBezTo>
                    <a:cubicBezTo>
                      <a:pt x="-96" y="15902"/>
                      <a:pt x="668" y="7874"/>
                      <a:pt x="2292" y="0"/>
                    </a:cubicBezTo>
                  </a:path>
                </a:pathLst>
              </a:custGeom>
              <a:noFill/>
              <a:ln w="38100" cap="rnd">
                <a:solidFill>
                  <a:srgbClr val="FFFFFF"/>
                </a:solidFill>
                <a:prstDash val="solid"/>
                <a:round/>
              </a:ln>
            </p:spPr>
            <p:txBody>
              <a:bodyPr rtlCol="0" anchor="ctr"/>
              <a:lstStyle/>
              <a:p>
                <a:endParaRPr lang="en-US"/>
              </a:p>
            </p:txBody>
          </p:sp>
          <p:sp>
            <p:nvSpPr>
              <p:cNvPr id="18" name="Полилиния: фигура 388">
                <a:extLst>
                  <a:ext uri="{FF2B5EF4-FFF2-40B4-BE49-F238E27FC236}">
                    <a16:creationId xmlns:a16="http://schemas.microsoft.com/office/drawing/2014/main" id="{9A3DF170-B73C-455B-9E63-7B6F8B3C2334}"/>
                  </a:ext>
                </a:extLst>
              </p:cNvPr>
              <p:cNvSpPr/>
              <p:nvPr/>
            </p:nvSpPr>
            <p:spPr>
              <a:xfrm>
                <a:off x="1720603" y="2549963"/>
                <a:ext cx="152199" cy="107774"/>
              </a:xfrm>
              <a:custGeom>
                <a:avLst/>
                <a:gdLst>
                  <a:gd name="connsiteX0" fmla="*/ 0 w 134941"/>
                  <a:gd name="connsiteY0" fmla="*/ 1752 h 95553"/>
                  <a:gd name="connsiteX1" fmla="*/ 19376 w 134941"/>
                  <a:gd name="connsiteY1" fmla="*/ 1 h 95553"/>
                  <a:gd name="connsiteX2" fmla="*/ 134942 w 134941"/>
                  <a:gd name="connsiteY2" fmla="*/ 95553 h 95553"/>
                </a:gdLst>
                <a:ahLst/>
                <a:cxnLst>
                  <a:cxn ang="0">
                    <a:pos x="connsiteX0" y="connsiteY0"/>
                  </a:cxn>
                  <a:cxn ang="0">
                    <a:pos x="connsiteX1" y="connsiteY1"/>
                  </a:cxn>
                  <a:cxn ang="0">
                    <a:pos x="connsiteX2" y="connsiteY2"/>
                  </a:cxn>
                </a:cxnLst>
                <a:rect l="l" t="t" r="r" b="b"/>
                <a:pathLst>
                  <a:path w="134941" h="95553">
                    <a:moveTo>
                      <a:pt x="0" y="1752"/>
                    </a:moveTo>
                    <a:cubicBezTo>
                      <a:pt x="6391" y="564"/>
                      <a:pt x="12878" y="-22"/>
                      <a:pt x="19376" y="1"/>
                    </a:cubicBezTo>
                    <a:cubicBezTo>
                      <a:pt x="75869" y="-94"/>
                      <a:pt x="124420" y="40051"/>
                      <a:pt x="134942" y="95553"/>
                    </a:cubicBezTo>
                  </a:path>
                </a:pathLst>
              </a:custGeom>
              <a:noFill/>
              <a:ln w="38100" cap="rnd">
                <a:solidFill>
                  <a:srgbClr val="FFFFFF"/>
                </a:solidFill>
                <a:prstDash val="solid"/>
                <a:round/>
              </a:ln>
            </p:spPr>
            <p:txBody>
              <a:bodyPr rtlCol="0" anchor="ctr"/>
              <a:lstStyle/>
              <a:p>
                <a:endParaRPr lang="en-US"/>
              </a:p>
            </p:txBody>
          </p:sp>
          <p:sp>
            <p:nvSpPr>
              <p:cNvPr id="19" name="Полилиния: фигура 389">
                <a:extLst>
                  <a:ext uri="{FF2B5EF4-FFF2-40B4-BE49-F238E27FC236}">
                    <a16:creationId xmlns:a16="http://schemas.microsoft.com/office/drawing/2014/main" id="{C804842E-DE38-429C-A4F7-5B01037EF249}"/>
                  </a:ext>
                </a:extLst>
              </p:cNvPr>
              <p:cNvSpPr/>
              <p:nvPr/>
            </p:nvSpPr>
            <p:spPr>
              <a:xfrm>
                <a:off x="1564571" y="2504219"/>
                <a:ext cx="171060" cy="169084"/>
              </a:xfrm>
              <a:custGeom>
                <a:avLst/>
                <a:gdLst>
                  <a:gd name="connsiteX0" fmla="*/ 151663 w 151663"/>
                  <a:gd name="connsiteY0" fmla="*/ 149912 h 149911"/>
                  <a:gd name="connsiteX1" fmla="*/ 46662 w 151663"/>
                  <a:gd name="connsiteY1" fmla="*/ 45122 h 149911"/>
                  <a:gd name="connsiteX2" fmla="*/ 0 w 151663"/>
                  <a:gd name="connsiteY2" fmla="*/ 47405 h 149911"/>
                  <a:gd name="connsiteX3" fmla="*/ 54677 w 151663"/>
                  <a:gd name="connsiteY3" fmla="*/ 102082 h 149911"/>
                  <a:gd name="connsiteX4" fmla="*/ 105320 w 151663"/>
                  <a:gd name="connsiteY4" fmla="*/ 103781 h 149911"/>
                  <a:gd name="connsiteX5" fmla="*/ 104736 w 151663"/>
                  <a:gd name="connsiteY5" fmla="*/ 53085 h 149911"/>
                  <a:gd name="connsiteX6" fmla="*/ 51652 w 151663"/>
                  <a:gd name="connsiteY6" fmla="*/ 0 h 149911"/>
                  <a:gd name="connsiteX7" fmla="*/ 46343 w 151663"/>
                  <a:gd name="connsiteY7" fmla="*/ 44963 h 14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663" h="149911">
                    <a:moveTo>
                      <a:pt x="151663" y="149912"/>
                    </a:moveTo>
                    <a:lnTo>
                      <a:pt x="46662" y="45122"/>
                    </a:lnTo>
                    <a:lnTo>
                      <a:pt x="0" y="47405"/>
                    </a:lnTo>
                    <a:lnTo>
                      <a:pt x="54677" y="102082"/>
                    </a:lnTo>
                    <a:lnTo>
                      <a:pt x="105320" y="103781"/>
                    </a:lnTo>
                    <a:lnTo>
                      <a:pt x="104736" y="53085"/>
                    </a:lnTo>
                    <a:lnTo>
                      <a:pt x="51652" y="0"/>
                    </a:lnTo>
                    <a:lnTo>
                      <a:pt x="46343" y="44963"/>
                    </a:lnTo>
                  </a:path>
                </a:pathLst>
              </a:custGeom>
              <a:noFill/>
              <a:ln w="38100" cap="rnd">
                <a:solidFill>
                  <a:srgbClr val="FFFFFF"/>
                </a:solidFill>
                <a:prstDash val="solid"/>
                <a:round/>
              </a:ln>
            </p:spPr>
            <p:txBody>
              <a:bodyPr rtlCol="0" anchor="ctr"/>
              <a:lstStyle/>
              <a:p>
                <a:endParaRPr lang="en-US"/>
              </a:p>
            </p:txBody>
          </p:sp>
          <p:sp>
            <p:nvSpPr>
              <p:cNvPr id="20" name="Полилиния: фигура 390">
                <a:extLst>
                  <a:ext uri="{FF2B5EF4-FFF2-40B4-BE49-F238E27FC236}">
                    <a16:creationId xmlns:a16="http://schemas.microsoft.com/office/drawing/2014/main" id="{489A75F6-C7C8-4556-9DDF-AC5026A7FE54}"/>
                  </a:ext>
                </a:extLst>
              </p:cNvPr>
              <p:cNvSpPr/>
              <p:nvPr/>
            </p:nvSpPr>
            <p:spPr>
              <a:xfrm>
                <a:off x="1749522" y="2765270"/>
                <a:ext cx="5987" cy="97594"/>
              </a:xfrm>
              <a:custGeom>
                <a:avLst/>
                <a:gdLst>
                  <a:gd name="connsiteX0" fmla="*/ 0 w 5308"/>
                  <a:gd name="connsiteY0" fmla="*/ 0 h 86528"/>
                  <a:gd name="connsiteX1" fmla="*/ 0 w 5308"/>
                  <a:gd name="connsiteY1" fmla="*/ 86528 h 86528"/>
                </a:gdLst>
                <a:ahLst/>
                <a:cxnLst>
                  <a:cxn ang="0">
                    <a:pos x="connsiteX0" y="connsiteY0"/>
                  </a:cxn>
                  <a:cxn ang="0">
                    <a:pos x="connsiteX1" y="connsiteY1"/>
                  </a:cxn>
                </a:cxnLst>
                <a:rect l="l" t="t" r="r" b="b"/>
                <a:pathLst>
                  <a:path w="5308" h="86528">
                    <a:moveTo>
                      <a:pt x="0" y="0"/>
                    </a:moveTo>
                    <a:lnTo>
                      <a:pt x="0" y="86528"/>
                    </a:lnTo>
                  </a:path>
                </a:pathLst>
              </a:custGeom>
              <a:noFill/>
              <a:ln w="38100" cap="rnd">
                <a:solidFill>
                  <a:srgbClr val="FFFFFF"/>
                </a:solidFill>
                <a:prstDash val="solid"/>
                <a:round/>
              </a:ln>
            </p:spPr>
            <p:txBody>
              <a:bodyPr rtlCol="0" anchor="ctr"/>
              <a:lstStyle/>
              <a:p>
                <a:endParaRPr lang="en-US"/>
              </a:p>
            </p:txBody>
          </p:sp>
          <p:sp>
            <p:nvSpPr>
              <p:cNvPr id="21" name="Полилиния: фигура 391">
                <a:extLst>
                  <a:ext uri="{FF2B5EF4-FFF2-40B4-BE49-F238E27FC236}">
                    <a16:creationId xmlns:a16="http://schemas.microsoft.com/office/drawing/2014/main" id="{BCC7ED68-2E95-4203-A9E5-010D8DF3890D}"/>
                  </a:ext>
                </a:extLst>
              </p:cNvPr>
              <p:cNvSpPr/>
              <p:nvPr/>
            </p:nvSpPr>
            <p:spPr>
              <a:xfrm>
                <a:off x="1742457" y="2694499"/>
                <a:ext cx="226684" cy="74483"/>
              </a:xfrm>
              <a:custGeom>
                <a:avLst/>
                <a:gdLst>
                  <a:gd name="connsiteX0" fmla="*/ 84193 w 200980"/>
                  <a:gd name="connsiteY0" fmla="*/ 66038 h 66037"/>
                  <a:gd name="connsiteX1" fmla="*/ 19907 w 200980"/>
                  <a:gd name="connsiteY1" fmla="*/ 66038 h 66037"/>
                  <a:gd name="connsiteX2" fmla="*/ 0 w 200980"/>
                  <a:gd name="connsiteY2" fmla="*/ 46344 h 66037"/>
                  <a:gd name="connsiteX3" fmla="*/ 0 w 200980"/>
                  <a:gd name="connsiteY3" fmla="*/ 46078 h 66037"/>
                  <a:gd name="connsiteX4" fmla="*/ 0 w 200980"/>
                  <a:gd name="connsiteY4" fmla="*/ 0 h 66037"/>
                  <a:gd name="connsiteX5" fmla="*/ 200979 w 200980"/>
                  <a:gd name="connsiteY5" fmla="*/ 0 h 66037"/>
                  <a:gd name="connsiteX6" fmla="*/ 200979 w 200980"/>
                  <a:gd name="connsiteY6" fmla="*/ 46078 h 66037"/>
                  <a:gd name="connsiteX7" fmla="*/ 181338 w 200980"/>
                  <a:gd name="connsiteY7" fmla="*/ 66037 h 66037"/>
                  <a:gd name="connsiteX8" fmla="*/ 181073 w 200980"/>
                  <a:gd name="connsiteY8" fmla="*/ 66038 h 66037"/>
                  <a:gd name="connsiteX9" fmla="*/ 116734 w 200980"/>
                  <a:gd name="connsiteY9" fmla="*/ 66038 h 6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980" h="66037">
                    <a:moveTo>
                      <a:pt x="84193" y="66038"/>
                    </a:moveTo>
                    <a:lnTo>
                      <a:pt x="19907" y="66038"/>
                    </a:lnTo>
                    <a:cubicBezTo>
                      <a:pt x="8971" y="66097"/>
                      <a:pt x="58" y="57280"/>
                      <a:pt x="0" y="46344"/>
                    </a:cubicBezTo>
                    <a:cubicBezTo>
                      <a:pt x="0" y="46256"/>
                      <a:pt x="0" y="46166"/>
                      <a:pt x="0" y="46078"/>
                    </a:cubicBezTo>
                    <a:lnTo>
                      <a:pt x="0" y="0"/>
                    </a:lnTo>
                    <a:lnTo>
                      <a:pt x="200979" y="0"/>
                    </a:lnTo>
                    <a:lnTo>
                      <a:pt x="200979" y="46078"/>
                    </a:lnTo>
                    <a:cubicBezTo>
                      <a:pt x="201070" y="57013"/>
                      <a:pt x="192273" y="65949"/>
                      <a:pt x="181338" y="66037"/>
                    </a:cubicBezTo>
                    <a:cubicBezTo>
                      <a:pt x="181248" y="66038"/>
                      <a:pt x="181163" y="66038"/>
                      <a:pt x="181073" y="66038"/>
                    </a:cubicBezTo>
                    <a:lnTo>
                      <a:pt x="116734" y="66038"/>
                    </a:lnTo>
                  </a:path>
                </a:pathLst>
              </a:custGeom>
              <a:noFill/>
              <a:ln w="38100" cap="rnd">
                <a:solidFill>
                  <a:srgbClr val="FFFFFF"/>
                </a:solidFill>
                <a:prstDash val="solid"/>
                <a:round/>
              </a:ln>
            </p:spPr>
            <p:txBody>
              <a:bodyPr rtlCol="0" anchor="ctr"/>
              <a:lstStyle/>
              <a:p>
                <a:endParaRPr lang="en-US"/>
              </a:p>
            </p:txBody>
          </p:sp>
          <p:sp>
            <p:nvSpPr>
              <p:cNvPr id="22" name="Полилиния: фигура 392">
                <a:extLst>
                  <a:ext uri="{FF2B5EF4-FFF2-40B4-BE49-F238E27FC236}">
                    <a16:creationId xmlns:a16="http://schemas.microsoft.com/office/drawing/2014/main" id="{5FF834D3-FCCF-4C5D-B08C-FABABA293223}"/>
                  </a:ext>
                </a:extLst>
              </p:cNvPr>
              <p:cNvSpPr/>
              <p:nvPr/>
            </p:nvSpPr>
            <p:spPr>
              <a:xfrm>
                <a:off x="1811193" y="2661808"/>
                <a:ext cx="87954" cy="32092"/>
              </a:xfrm>
              <a:custGeom>
                <a:avLst/>
                <a:gdLst>
                  <a:gd name="connsiteX0" fmla="*/ 77398 w 77981"/>
                  <a:gd name="connsiteY0" fmla="*/ 28401 h 28453"/>
                  <a:gd name="connsiteX1" fmla="*/ 0 w 77981"/>
                  <a:gd name="connsiteY1" fmla="*/ 28401 h 28453"/>
                  <a:gd name="connsiteX2" fmla="*/ 0 w 77981"/>
                  <a:gd name="connsiteY2" fmla="*/ 6795 h 28453"/>
                  <a:gd name="connsiteX3" fmla="*/ 6795 w 77981"/>
                  <a:gd name="connsiteY3" fmla="*/ 0 h 28453"/>
                  <a:gd name="connsiteX4" fmla="*/ 71028 w 77981"/>
                  <a:gd name="connsiteY4" fmla="*/ 0 h 28453"/>
                  <a:gd name="connsiteX5" fmla="*/ 77982 w 77981"/>
                  <a:gd name="connsiteY5" fmla="*/ 6795 h 28453"/>
                  <a:gd name="connsiteX6" fmla="*/ 77982 w 77981"/>
                  <a:gd name="connsiteY6" fmla="*/ 28454 h 2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981" h="28453">
                    <a:moveTo>
                      <a:pt x="77398" y="28401"/>
                    </a:moveTo>
                    <a:lnTo>
                      <a:pt x="0" y="28401"/>
                    </a:lnTo>
                    <a:lnTo>
                      <a:pt x="0" y="6795"/>
                    </a:lnTo>
                    <a:cubicBezTo>
                      <a:pt x="27" y="3054"/>
                      <a:pt x="3052" y="29"/>
                      <a:pt x="6795" y="0"/>
                    </a:cubicBezTo>
                    <a:lnTo>
                      <a:pt x="71028" y="0"/>
                    </a:lnTo>
                    <a:cubicBezTo>
                      <a:pt x="74818" y="-30"/>
                      <a:pt x="77923" y="3004"/>
                      <a:pt x="77982" y="6795"/>
                    </a:cubicBezTo>
                    <a:lnTo>
                      <a:pt x="77982" y="28454"/>
                    </a:lnTo>
                    <a:close/>
                  </a:path>
                </a:pathLst>
              </a:custGeom>
              <a:noFill/>
              <a:ln w="38100" cap="rnd">
                <a:solidFill>
                  <a:srgbClr val="FFFFFF"/>
                </a:solidFill>
                <a:prstDash val="solid"/>
                <a:round/>
              </a:ln>
            </p:spPr>
            <p:txBody>
              <a:bodyPr rtlCol="0" anchor="ctr"/>
              <a:lstStyle/>
              <a:p>
                <a:endParaRPr lang="en-US"/>
              </a:p>
            </p:txBody>
          </p:sp>
          <p:sp>
            <p:nvSpPr>
              <p:cNvPr id="23" name="Полилиния: фигура 393">
                <a:extLst>
                  <a:ext uri="{FF2B5EF4-FFF2-40B4-BE49-F238E27FC236}">
                    <a16:creationId xmlns:a16="http://schemas.microsoft.com/office/drawing/2014/main" id="{97EB237C-6EDF-4B7A-9582-618FF4807300}"/>
                  </a:ext>
                </a:extLst>
              </p:cNvPr>
              <p:cNvSpPr/>
              <p:nvPr/>
            </p:nvSpPr>
            <p:spPr>
              <a:xfrm>
                <a:off x="1837418" y="2747308"/>
                <a:ext cx="35923" cy="42210"/>
              </a:xfrm>
              <a:custGeom>
                <a:avLst/>
                <a:gdLst>
                  <a:gd name="connsiteX0" fmla="*/ 15925 w 31850"/>
                  <a:gd name="connsiteY0" fmla="*/ 37425 h 37424"/>
                  <a:gd name="connsiteX1" fmla="*/ 0 w 31850"/>
                  <a:gd name="connsiteY1" fmla="*/ 21499 h 37424"/>
                  <a:gd name="connsiteX2" fmla="*/ 0 w 31850"/>
                  <a:gd name="connsiteY2" fmla="*/ 0 h 37424"/>
                  <a:gd name="connsiteX3" fmla="*/ 31851 w 31850"/>
                  <a:gd name="connsiteY3" fmla="*/ 0 h 37424"/>
                  <a:gd name="connsiteX4" fmla="*/ 31851 w 31850"/>
                  <a:gd name="connsiteY4" fmla="*/ 21659 h 37424"/>
                  <a:gd name="connsiteX5" fmla="*/ 15925 w 31850"/>
                  <a:gd name="connsiteY5" fmla="*/ 37425 h 3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50" h="37424">
                    <a:moveTo>
                      <a:pt x="15925" y="37425"/>
                    </a:moveTo>
                    <a:cubicBezTo>
                      <a:pt x="7129" y="37425"/>
                      <a:pt x="0" y="30295"/>
                      <a:pt x="0" y="21499"/>
                    </a:cubicBezTo>
                    <a:lnTo>
                      <a:pt x="0" y="0"/>
                    </a:lnTo>
                    <a:lnTo>
                      <a:pt x="31851" y="0"/>
                    </a:lnTo>
                    <a:lnTo>
                      <a:pt x="31851" y="21659"/>
                    </a:lnTo>
                    <a:cubicBezTo>
                      <a:pt x="31570" y="30309"/>
                      <a:pt x="24578" y="37232"/>
                      <a:pt x="15925" y="37425"/>
                    </a:cubicBezTo>
                    <a:close/>
                  </a:path>
                </a:pathLst>
              </a:custGeom>
              <a:noFill/>
              <a:ln w="38100" cap="rnd">
                <a:solidFill>
                  <a:srgbClr val="FFFFFF"/>
                </a:solidFill>
                <a:prstDash val="solid"/>
                <a:round/>
              </a:ln>
            </p:spPr>
            <p:txBody>
              <a:bodyPr rtlCol="0" anchor="ctr"/>
              <a:lstStyle/>
              <a:p>
                <a:endParaRPr lang="en-US"/>
              </a:p>
            </p:txBody>
          </p:sp>
          <p:sp>
            <p:nvSpPr>
              <p:cNvPr id="24" name="Полилиния: фигура 394">
                <a:extLst>
                  <a:ext uri="{FF2B5EF4-FFF2-40B4-BE49-F238E27FC236}">
                    <a16:creationId xmlns:a16="http://schemas.microsoft.com/office/drawing/2014/main" id="{CB69FBDA-A897-4446-8CEB-E27A4A4F4CEB}"/>
                  </a:ext>
                </a:extLst>
              </p:cNvPr>
              <p:cNvSpPr/>
              <p:nvPr/>
            </p:nvSpPr>
            <p:spPr>
              <a:xfrm>
                <a:off x="1896574" y="2824187"/>
                <a:ext cx="63586" cy="5987"/>
              </a:xfrm>
              <a:custGeom>
                <a:avLst/>
                <a:gdLst>
                  <a:gd name="connsiteX0" fmla="*/ 0 w 56376"/>
                  <a:gd name="connsiteY0" fmla="*/ 0 h 5308"/>
                  <a:gd name="connsiteX1" fmla="*/ 56376 w 56376"/>
                  <a:gd name="connsiteY1" fmla="*/ 0 h 5308"/>
                </a:gdLst>
                <a:ahLst/>
                <a:cxnLst>
                  <a:cxn ang="0">
                    <a:pos x="connsiteX0" y="connsiteY0"/>
                  </a:cxn>
                  <a:cxn ang="0">
                    <a:pos x="connsiteX1" y="connsiteY1"/>
                  </a:cxn>
                </a:cxnLst>
                <a:rect l="l" t="t" r="r" b="b"/>
                <a:pathLst>
                  <a:path w="56376" h="5308">
                    <a:moveTo>
                      <a:pt x="0" y="0"/>
                    </a:moveTo>
                    <a:lnTo>
                      <a:pt x="56376" y="0"/>
                    </a:lnTo>
                  </a:path>
                </a:pathLst>
              </a:custGeom>
              <a:noFill/>
              <a:ln w="38100" cap="rnd">
                <a:solidFill>
                  <a:srgbClr val="FFFFFF"/>
                </a:solidFill>
                <a:prstDash val="solid"/>
                <a:round/>
              </a:ln>
            </p:spPr>
            <p:txBody>
              <a:bodyPr rtlCol="0" anchor="ctr"/>
              <a:lstStyle/>
              <a:p>
                <a:endParaRPr lang="en-US"/>
              </a:p>
            </p:txBody>
          </p:sp>
        </p:grpSp>
      </p:grpSp>
    </p:spTree>
    <p:extLst>
      <p:ext uri="{BB962C8B-B14F-4D97-AF65-F5344CB8AC3E}">
        <p14:creationId xmlns:p14="http://schemas.microsoft.com/office/powerpoint/2010/main" val="2386757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7">
            <a:extLst>
              <a:ext uri="{FF2B5EF4-FFF2-40B4-BE49-F238E27FC236}">
                <a16:creationId xmlns:a16="http://schemas.microsoft.com/office/drawing/2014/main" id="{B15C0BFC-DC55-4E63-8914-81605550D708}"/>
              </a:ext>
            </a:extLst>
          </p:cNvPr>
          <p:cNvSpPr>
            <a:spLocks noGrp="1"/>
          </p:cNvSpPr>
          <p:nvPr>
            <p:ph idx="1"/>
          </p:nvPr>
        </p:nvSpPr>
        <p:spPr>
          <a:xfrm>
            <a:off x="838200" y="1946849"/>
            <a:ext cx="5068368" cy="4505217"/>
          </a:xfrm>
        </p:spPr>
        <p:txBody>
          <a:bodyPr>
            <a:normAutofit fontScale="92500" lnSpcReduction="10000"/>
          </a:bodyPr>
          <a:lstStyle/>
          <a:p>
            <a:pPr>
              <a:lnSpc>
                <a:spcPct val="134000"/>
              </a:lnSpc>
              <a:spcBef>
                <a:spcPts val="0"/>
              </a:spcBef>
              <a:buClr>
                <a:srgbClr val="36BABF"/>
              </a:buClr>
            </a:pPr>
            <a:r>
              <a:rPr lang="en-US" altLang="ru-RU" sz="2400" dirty="0">
                <a:solidFill>
                  <a:schemeClr val="tx2"/>
                </a:solidFill>
                <a:latin typeface="Raleway Bold" pitchFamily="2" charset="-52"/>
              </a:rPr>
              <a:t>Value Differentiators:</a:t>
            </a:r>
          </a:p>
          <a:p>
            <a:pPr marL="285750" indent="-285750">
              <a:lnSpc>
                <a:spcPct val="134000"/>
              </a:lnSpc>
              <a:buClr>
                <a:schemeClr val="tx2"/>
              </a:buClr>
              <a:buFont typeface="Arial" panose="020B0604020202020204" pitchFamily="34" charset="0"/>
              <a:buChar char="•"/>
            </a:pPr>
            <a:r>
              <a:rPr lang="en-US" altLang="ru-RU" sz="1500" dirty="0"/>
              <a:t>High Performance: Optane powered caching combined with a “cold” tier of read-intensive or mix-use SSD offers performance that meets any requirements</a:t>
            </a:r>
          </a:p>
          <a:p>
            <a:pPr marL="285750" indent="-285750">
              <a:lnSpc>
                <a:spcPct val="134000"/>
              </a:lnSpc>
              <a:buClr>
                <a:schemeClr val="tx2"/>
              </a:buClr>
              <a:buFont typeface="Arial" panose="020B0604020202020204" pitchFamily="34" charset="0"/>
              <a:buChar char="•"/>
            </a:pPr>
            <a:r>
              <a:rPr lang="en-US" altLang="ru-RU" sz="1500" dirty="0"/>
              <a:t>Rapid Deployment: </a:t>
            </a:r>
            <a:r>
              <a:rPr lang="en-US" altLang="ru-RU" sz="1500" dirty="0" err="1"/>
              <a:t>StarWind</a:t>
            </a:r>
            <a:r>
              <a:rPr lang="en-US" altLang="ru-RU" sz="1500" dirty="0"/>
              <a:t> HCI removes the burden of configuration, application migration, and integration, featuring free migration assistance and industry-leading tech support</a:t>
            </a:r>
          </a:p>
          <a:p>
            <a:pPr marL="285750" indent="-285750">
              <a:lnSpc>
                <a:spcPct val="134000"/>
              </a:lnSpc>
              <a:buClr>
                <a:schemeClr val="tx2"/>
              </a:buClr>
              <a:buFont typeface="Arial" panose="020B0604020202020204" pitchFamily="34" charset="0"/>
              <a:buChar char="•"/>
            </a:pPr>
            <a:r>
              <a:rPr lang="en-US" altLang="ru-RU" sz="1500" dirty="0"/>
              <a:t>Designed for Business Needs: The combination of Preconfigured HCAs and Backup Appliances are built specifically for the needs of the small-to-medium enterprises (SME) and remote or branch offices of larger organizations and enable a complete infrastructure solution.</a:t>
            </a:r>
          </a:p>
        </p:txBody>
      </p:sp>
      <p:sp>
        <p:nvSpPr>
          <p:cNvPr id="5" name="Номер слайда 4"/>
          <p:cNvSpPr>
            <a:spLocks noGrp="1"/>
          </p:cNvSpPr>
          <p:nvPr>
            <p:ph type="sldNum" sz="quarter" idx="12"/>
          </p:nvPr>
        </p:nvSpPr>
        <p:spPr/>
        <p:txBody>
          <a:bodyPr/>
          <a:lstStyle/>
          <a:p>
            <a:r>
              <a:rPr lang="en-US" dirty="0"/>
              <a:t>11</a:t>
            </a:r>
            <a:endParaRPr lang="ru-RU" dirty="0"/>
          </a:p>
        </p:txBody>
      </p:sp>
      <p:sp>
        <p:nvSpPr>
          <p:cNvPr id="142" name="Заголовок 1">
            <a:extLst>
              <a:ext uri="{FF2B5EF4-FFF2-40B4-BE49-F238E27FC236}">
                <a16:creationId xmlns:a16="http://schemas.microsoft.com/office/drawing/2014/main" id="{39C559EC-F149-4618-B1ED-D276BD3D9DE5}"/>
              </a:ext>
            </a:extLst>
          </p:cNvPr>
          <p:cNvSpPr>
            <a:spLocks noGrp="1"/>
          </p:cNvSpPr>
          <p:nvPr>
            <p:ph type="title"/>
          </p:nvPr>
        </p:nvSpPr>
        <p:spPr>
          <a:xfrm>
            <a:off x="839787" y="473046"/>
            <a:ext cx="10116235" cy="1082449"/>
          </a:xfrm>
        </p:spPr>
        <p:txBody>
          <a:bodyPr anchor="t" anchorCtr="0">
            <a:noAutofit/>
          </a:bodyPr>
          <a:lstStyle/>
          <a:p>
            <a:r>
              <a:rPr lang="en-US" sz="3600" dirty="0" err="1"/>
              <a:t>StarWind</a:t>
            </a:r>
            <a:r>
              <a:rPr lang="en-US" sz="3600" dirty="0"/>
              <a:t> HCA enables </a:t>
            </a:r>
            <a:br>
              <a:rPr lang="en-US" sz="3600" dirty="0"/>
            </a:br>
            <a:r>
              <a:rPr lang="en-US" sz="3600" dirty="0"/>
              <a:t>a complete infrastructure</a:t>
            </a:r>
            <a:endParaRPr lang="ru-UA" sz="3600" dirty="0"/>
          </a:p>
        </p:txBody>
      </p:sp>
      <p:pic>
        <p:nvPicPr>
          <p:cNvPr id="145" name="Рисунок 144" descr="Изображение выглядит как текст, электроника, компьютер&#10;&#10;Автоматически созданное описание">
            <a:extLst>
              <a:ext uri="{FF2B5EF4-FFF2-40B4-BE49-F238E27FC236}">
                <a16:creationId xmlns:a16="http://schemas.microsoft.com/office/drawing/2014/main" id="{F2DDD0E1-7F45-4BE4-A4F9-C1628979F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2552" y="2922534"/>
            <a:ext cx="4891248" cy="2477349"/>
          </a:xfrm>
          <a:prstGeom prst="rect">
            <a:avLst/>
          </a:prstGeom>
        </p:spPr>
      </p:pic>
    </p:spTree>
    <p:extLst>
      <p:ext uri="{BB962C8B-B14F-4D97-AF65-F5344CB8AC3E}">
        <p14:creationId xmlns:p14="http://schemas.microsoft.com/office/powerpoint/2010/main" val="1609595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r>
              <a:rPr lang="en-US" dirty="0"/>
              <a:t>12</a:t>
            </a:r>
            <a:endParaRPr lang="ru-RU" dirty="0"/>
          </a:p>
        </p:txBody>
      </p:sp>
      <p:sp>
        <p:nvSpPr>
          <p:cNvPr id="7" name="Заголовок 6"/>
          <p:cNvSpPr>
            <a:spLocks noGrp="1"/>
          </p:cNvSpPr>
          <p:nvPr>
            <p:ph type="title"/>
          </p:nvPr>
        </p:nvSpPr>
        <p:spPr>
          <a:xfrm>
            <a:off x="2266950" y="2457450"/>
            <a:ext cx="8613571" cy="2105987"/>
          </a:xfrm>
        </p:spPr>
        <p:txBody>
          <a:bodyPr lIns="0" tIns="0" rIns="0" bIns="0"/>
          <a:lstStyle/>
          <a:p>
            <a:r>
              <a:rPr lang="en-US" dirty="0"/>
              <a:t>How to forget what it's like to have trouble with your infrastructure</a:t>
            </a:r>
          </a:p>
        </p:txBody>
      </p:sp>
      <p:sp>
        <p:nvSpPr>
          <p:cNvPr id="25" name="Заголовок 1"/>
          <p:cNvSpPr txBox="1">
            <a:spLocks/>
          </p:cNvSpPr>
          <p:nvPr/>
        </p:nvSpPr>
        <p:spPr>
          <a:xfrm>
            <a:off x="2266950" y="1886602"/>
            <a:ext cx="1181100" cy="400051"/>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800" kern="1200">
                <a:solidFill>
                  <a:schemeClr val="bg1"/>
                </a:solidFill>
                <a:latin typeface="+mj-lt"/>
                <a:ea typeface="+mj-ea"/>
                <a:cs typeface="+mj-cs"/>
              </a:defRPr>
            </a:lvl1pPr>
          </a:lstStyle>
          <a:p>
            <a:r>
              <a:rPr lang="en-US" sz="3200" dirty="0">
                <a:solidFill>
                  <a:schemeClr val="accent1"/>
                </a:solidFill>
                <a:latin typeface="+mn-lt"/>
              </a:rPr>
              <a:t>04</a:t>
            </a:r>
            <a:endParaRPr lang="ru-RU" sz="3200" dirty="0">
              <a:solidFill>
                <a:schemeClr val="accent1"/>
              </a:solidFill>
              <a:latin typeface="+mn-lt"/>
            </a:endParaRPr>
          </a:p>
        </p:txBody>
      </p:sp>
    </p:spTree>
    <p:extLst>
      <p:ext uri="{BB962C8B-B14F-4D97-AF65-F5344CB8AC3E}">
        <p14:creationId xmlns:p14="http://schemas.microsoft.com/office/powerpoint/2010/main" val="4163388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81037"/>
            <a:ext cx="7931227" cy="531065"/>
          </a:xfrm>
        </p:spPr>
        <p:txBody>
          <a:bodyPr anchor="t" anchorCtr="0">
            <a:noAutofit/>
          </a:bodyPr>
          <a:lstStyle/>
          <a:p>
            <a:pPr>
              <a:lnSpc>
                <a:spcPct val="110000"/>
              </a:lnSpc>
            </a:pPr>
            <a:r>
              <a:rPr lang="en-US" altLang="ru-RU" sz="4000" dirty="0" err="1"/>
              <a:t>StarWind</a:t>
            </a:r>
            <a:r>
              <a:rPr lang="en-US" altLang="ru-RU" sz="4000" dirty="0"/>
              <a:t> </a:t>
            </a:r>
            <a:r>
              <a:rPr lang="en-US" altLang="ru-RU" sz="4000" dirty="0" err="1"/>
              <a:t>ProActive</a:t>
            </a:r>
            <a:r>
              <a:rPr lang="en-US" altLang="ru-RU" sz="4000" dirty="0"/>
              <a:t> Support</a:t>
            </a:r>
            <a:endParaRPr lang="ru-UA" sz="4000" dirty="0"/>
          </a:p>
        </p:txBody>
      </p:sp>
      <p:sp>
        <p:nvSpPr>
          <p:cNvPr id="5" name="Номер слайда 4"/>
          <p:cNvSpPr>
            <a:spLocks noGrp="1"/>
          </p:cNvSpPr>
          <p:nvPr>
            <p:ph type="sldNum" sz="quarter" idx="12"/>
          </p:nvPr>
        </p:nvSpPr>
        <p:spPr/>
        <p:txBody>
          <a:bodyPr/>
          <a:lstStyle/>
          <a:p>
            <a:r>
              <a:rPr lang="en-US" dirty="0"/>
              <a:t>13</a:t>
            </a:r>
            <a:endParaRPr lang="ru-RU" dirty="0"/>
          </a:p>
        </p:txBody>
      </p:sp>
      <p:sp>
        <p:nvSpPr>
          <p:cNvPr id="70" name="Объект 3">
            <a:extLst>
              <a:ext uri="{FF2B5EF4-FFF2-40B4-BE49-F238E27FC236}">
                <a16:creationId xmlns:a16="http://schemas.microsoft.com/office/drawing/2014/main" id="{7D2FC19C-AE43-43BC-BE76-1E3C5AAD905E}"/>
              </a:ext>
            </a:extLst>
          </p:cNvPr>
          <p:cNvSpPr>
            <a:spLocks noGrp="1"/>
          </p:cNvSpPr>
          <p:nvPr>
            <p:ph idx="1"/>
          </p:nvPr>
        </p:nvSpPr>
        <p:spPr>
          <a:xfrm>
            <a:off x="838200" y="1493581"/>
            <a:ext cx="3314700" cy="1295401"/>
          </a:xfrm>
        </p:spPr>
        <p:txBody>
          <a:bodyPr>
            <a:normAutofit/>
          </a:bodyPr>
          <a:lstStyle/>
          <a:p>
            <a:r>
              <a:rPr lang="en-US" altLang="ru-RU" dirty="0"/>
              <a:t>Traditional </a:t>
            </a:r>
            <a:r>
              <a:rPr lang="en-US" altLang="ru-RU" dirty="0">
                <a:solidFill>
                  <a:schemeClr val="tx2"/>
                </a:solidFill>
                <a:latin typeface="Raleway Bold" pitchFamily="2" charset="-52"/>
              </a:rPr>
              <a:t>Support Systems</a:t>
            </a:r>
            <a:r>
              <a:rPr lang="ru-RU" altLang="ru-RU" dirty="0">
                <a:solidFill>
                  <a:schemeClr val="tx2"/>
                </a:solidFill>
                <a:latin typeface="Raleway Bold" pitchFamily="2" charset="-52"/>
              </a:rPr>
              <a:t> </a:t>
            </a:r>
            <a:r>
              <a:rPr lang="en-US" altLang="ru-RU" dirty="0">
                <a:solidFill>
                  <a:schemeClr val="tx1"/>
                </a:solidFill>
              </a:rPr>
              <a:t>include </a:t>
            </a:r>
            <a:br>
              <a:rPr lang="en-US" altLang="ru-RU" dirty="0">
                <a:solidFill>
                  <a:schemeClr val="tx1"/>
                </a:solidFill>
              </a:rPr>
            </a:br>
            <a:r>
              <a:rPr lang="en-US" altLang="ru-RU" dirty="0">
                <a:solidFill>
                  <a:schemeClr val="tx1"/>
                </a:solidFill>
              </a:rPr>
              <a:t>a numerous amount of stages between problem  and resolution. </a:t>
            </a:r>
            <a:endParaRPr lang="ru-RU" dirty="0"/>
          </a:p>
        </p:txBody>
      </p:sp>
      <p:sp>
        <p:nvSpPr>
          <p:cNvPr id="71" name="Прямоугольник: скругленные углы 22">
            <a:extLst>
              <a:ext uri="{FF2B5EF4-FFF2-40B4-BE49-F238E27FC236}">
                <a16:creationId xmlns:a16="http://schemas.microsoft.com/office/drawing/2014/main" id="{B646E04A-EA09-41C2-8B37-EC7E9DCE31DB}"/>
              </a:ext>
            </a:extLst>
          </p:cNvPr>
          <p:cNvSpPr/>
          <p:nvPr/>
        </p:nvSpPr>
        <p:spPr>
          <a:xfrm>
            <a:off x="4829175" y="1650905"/>
            <a:ext cx="2849786" cy="412286"/>
          </a:xfrm>
          <a:prstGeom prst="roundRect">
            <a:avLst>
              <a:gd name="adj" fmla="val 0"/>
            </a:avLst>
          </a:prstGeom>
          <a:solidFill>
            <a:schemeClr val="bg1"/>
          </a:solidFill>
          <a:ln>
            <a:noFill/>
          </a:ln>
          <a:effectLst>
            <a:outerShdw blurRad="241300" dist="101600" dir="5400000" algn="ctr" rotWithShape="0">
              <a:schemeClr val="tx2">
                <a:alpha val="16000"/>
              </a:schemeClr>
            </a:outerShdw>
          </a:effectLst>
        </p:spPr>
        <p:txBody>
          <a:bodyPr vert="horz" wrap="square" lIns="91440" tIns="45720" rIns="91440" bIns="45720" numCol="1" anchor="ctr" anchorCtr="0" compatLnSpc="1">
            <a:prstTxWarp prst="textNoShape">
              <a:avLst/>
            </a:prstTxWarp>
          </a:bodyPr>
          <a:lstStyle/>
          <a:p>
            <a:pPr algn="ctr" fontAlgn="base">
              <a:spcBef>
                <a:spcPct val="20000"/>
              </a:spcBef>
              <a:spcAft>
                <a:spcPct val="0"/>
              </a:spcAft>
            </a:pPr>
            <a:r>
              <a:rPr lang="en-US" sz="1400" dirty="0">
                <a:solidFill>
                  <a:schemeClr val="tx2"/>
                </a:solidFill>
                <a:latin typeface="Raleway Bold" pitchFamily="2" charset="-52"/>
                <a:ea typeface="Tahoma" panose="020B0604030504040204" pitchFamily="34" charset="0"/>
                <a:cs typeface="Tahoma" panose="020B0604030504040204" pitchFamily="34" charset="0"/>
              </a:rPr>
              <a:t>Issue</a:t>
            </a:r>
          </a:p>
        </p:txBody>
      </p:sp>
      <p:sp>
        <p:nvSpPr>
          <p:cNvPr id="72" name="Прямоугольник: скругленные углы 23">
            <a:extLst>
              <a:ext uri="{FF2B5EF4-FFF2-40B4-BE49-F238E27FC236}">
                <a16:creationId xmlns:a16="http://schemas.microsoft.com/office/drawing/2014/main" id="{43D4AAF1-F9A6-4147-B8AC-65EA3237BA59}"/>
              </a:ext>
            </a:extLst>
          </p:cNvPr>
          <p:cNvSpPr/>
          <p:nvPr/>
        </p:nvSpPr>
        <p:spPr>
          <a:xfrm>
            <a:off x="4829175" y="2420289"/>
            <a:ext cx="2849786" cy="433908"/>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Raleway Bold" pitchFamily="2" charset="-52"/>
              </a:rPr>
              <a:t>Specification</a:t>
            </a:r>
          </a:p>
        </p:txBody>
      </p:sp>
      <p:sp>
        <p:nvSpPr>
          <p:cNvPr id="73" name="Прямоугольник: скругленные углы 24">
            <a:extLst>
              <a:ext uri="{FF2B5EF4-FFF2-40B4-BE49-F238E27FC236}">
                <a16:creationId xmlns:a16="http://schemas.microsoft.com/office/drawing/2014/main" id="{33C188FE-9383-4DAD-8D5E-7B0268EAA205}"/>
              </a:ext>
            </a:extLst>
          </p:cNvPr>
          <p:cNvSpPr/>
          <p:nvPr/>
        </p:nvSpPr>
        <p:spPr>
          <a:xfrm>
            <a:off x="4829175" y="3137562"/>
            <a:ext cx="2849786" cy="433908"/>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Raleway Bold" pitchFamily="2" charset="-52"/>
              </a:rPr>
              <a:t>Identification</a:t>
            </a:r>
          </a:p>
        </p:txBody>
      </p:sp>
      <p:sp>
        <p:nvSpPr>
          <p:cNvPr id="74" name="Прямоугольник: скругленные углы 25">
            <a:extLst>
              <a:ext uri="{FF2B5EF4-FFF2-40B4-BE49-F238E27FC236}">
                <a16:creationId xmlns:a16="http://schemas.microsoft.com/office/drawing/2014/main" id="{CD574E37-EC4B-418C-A34A-AC6149B1C423}"/>
              </a:ext>
            </a:extLst>
          </p:cNvPr>
          <p:cNvSpPr/>
          <p:nvPr/>
        </p:nvSpPr>
        <p:spPr>
          <a:xfrm>
            <a:off x="4829175" y="3849586"/>
            <a:ext cx="2849786" cy="433908"/>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Raleway Bold" pitchFamily="2" charset="-52"/>
              </a:rPr>
              <a:t>Ticket creation</a:t>
            </a:r>
          </a:p>
        </p:txBody>
      </p:sp>
      <p:sp>
        <p:nvSpPr>
          <p:cNvPr id="75" name="Прямоугольник: скругленные углы 26">
            <a:extLst>
              <a:ext uri="{FF2B5EF4-FFF2-40B4-BE49-F238E27FC236}">
                <a16:creationId xmlns:a16="http://schemas.microsoft.com/office/drawing/2014/main" id="{272CBD20-2DD3-4661-B416-2EDE937A6D63}"/>
              </a:ext>
            </a:extLst>
          </p:cNvPr>
          <p:cNvSpPr/>
          <p:nvPr/>
        </p:nvSpPr>
        <p:spPr>
          <a:xfrm>
            <a:off x="4829175" y="4565784"/>
            <a:ext cx="2849786" cy="433908"/>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Raleway Bold" pitchFamily="2" charset="-52"/>
              </a:rPr>
              <a:t>Waiting response</a:t>
            </a:r>
          </a:p>
        </p:txBody>
      </p:sp>
      <p:sp>
        <p:nvSpPr>
          <p:cNvPr id="76" name="Прямоугольник: скругленные углы 27">
            <a:extLst>
              <a:ext uri="{FF2B5EF4-FFF2-40B4-BE49-F238E27FC236}">
                <a16:creationId xmlns:a16="http://schemas.microsoft.com/office/drawing/2014/main" id="{90DA7241-B2F4-434F-AA56-F32BF629165E}"/>
              </a:ext>
            </a:extLst>
          </p:cNvPr>
          <p:cNvSpPr/>
          <p:nvPr/>
        </p:nvSpPr>
        <p:spPr>
          <a:xfrm>
            <a:off x="4829175" y="5302887"/>
            <a:ext cx="2849786" cy="433908"/>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Raleway Bold" pitchFamily="2" charset="-52"/>
              </a:rPr>
              <a:t>Fixing process</a:t>
            </a:r>
          </a:p>
        </p:txBody>
      </p:sp>
      <p:sp>
        <p:nvSpPr>
          <p:cNvPr id="77" name="Прямоугольник: скругленные углы 28">
            <a:extLst>
              <a:ext uri="{FF2B5EF4-FFF2-40B4-BE49-F238E27FC236}">
                <a16:creationId xmlns:a16="http://schemas.microsoft.com/office/drawing/2014/main" id="{AAA3722A-6419-4236-BCCE-717D65A58C06}"/>
              </a:ext>
            </a:extLst>
          </p:cNvPr>
          <p:cNvSpPr/>
          <p:nvPr/>
        </p:nvSpPr>
        <p:spPr>
          <a:xfrm>
            <a:off x="4829175" y="6018158"/>
            <a:ext cx="2849786" cy="433908"/>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Raleway Bold" pitchFamily="2" charset="-52"/>
              </a:rPr>
              <a:t>Resolution</a:t>
            </a:r>
          </a:p>
        </p:txBody>
      </p:sp>
      <p:cxnSp>
        <p:nvCxnSpPr>
          <p:cNvPr id="78" name="Прямая со стрелкой 77">
            <a:extLst>
              <a:ext uri="{FF2B5EF4-FFF2-40B4-BE49-F238E27FC236}">
                <a16:creationId xmlns:a16="http://schemas.microsoft.com/office/drawing/2014/main" id="{0F1FA424-8568-47F8-9AC4-3B9158BDC3CA}"/>
              </a:ext>
            </a:extLst>
          </p:cNvPr>
          <p:cNvCxnSpPr>
            <a:cxnSpLocks/>
          </p:cNvCxnSpPr>
          <p:nvPr/>
        </p:nvCxnSpPr>
        <p:spPr>
          <a:xfrm>
            <a:off x="6229350" y="2158906"/>
            <a:ext cx="0" cy="261383"/>
          </a:xfrm>
          <a:prstGeom prst="straightConnector1">
            <a:avLst/>
          </a:prstGeom>
          <a:ln w="38100" cap="sq">
            <a:solidFill>
              <a:schemeClr val="tx2"/>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Прямая со стрелкой 78">
            <a:extLst>
              <a:ext uri="{FF2B5EF4-FFF2-40B4-BE49-F238E27FC236}">
                <a16:creationId xmlns:a16="http://schemas.microsoft.com/office/drawing/2014/main" id="{B931B894-9E55-4F3F-8306-6D351A94C2EB}"/>
              </a:ext>
            </a:extLst>
          </p:cNvPr>
          <p:cNvCxnSpPr>
            <a:cxnSpLocks/>
          </p:cNvCxnSpPr>
          <p:nvPr/>
        </p:nvCxnSpPr>
        <p:spPr>
          <a:xfrm>
            <a:off x="6229350" y="2872951"/>
            <a:ext cx="0" cy="280987"/>
          </a:xfrm>
          <a:prstGeom prst="straightConnector1">
            <a:avLst/>
          </a:prstGeom>
          <a:ln w="38100" cap="sq">
            <a:solidFill>
              <a:schemeClr val="bg2"/>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Прямая со стрелкой 79">
            <a:extLst>
              <a:ext uri="{FF2B5EF4-FFF2-40B4-BE49-F238E27FC236}">
                <a16:creationId xmlns:a16="http://schemas.microsoft.com/office/drawing/2014/main" id="{95072389-71A8-4A7C-8B05-DF9CCBAE1AE1}"/>
              </a:ext>
            </a:extLst>
          </p:cNvPr>
          <p:cNvCxnSpPr>
            <a:cxnSpLocks/>
          </p:cNvCxnSpPr>
          <p:nvPr/>
        </p:nvCxnSpPr>
        <p:spPr>
          <a:xfrm>
            <a:off x="6229350" y="3580505"/>
            <a:ext cx="0" cy="269081"/>
          </a:xfrm>
          <a:prstGeom prst="straightConnector1">
            <a:avLst/>
          </a:prstGeom>
          <a:ln w="38100" cap="sq">
            <a:solidFill>
              <a:schemeClr val="bg2"/>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Прямая со стрелкой 80">
            <a:extLst>
              <a:ext uri="{FF2B5EF4-FFF2-40B4-BE49-F238E27FC236}">
                <a16:creationId xmlns:a16="http://schemas.microsoft.com/office/drawing/2014/main" id="{0668A297-EAD7-4687-BE28-1D7FA9D5A70C}"/>
              </a:ext>
            </a:extLst>
          </p:cNvPr>
          <p:cNvCxnSpPr>
            <a:cxnSpLocks/>
          </p:cNvCxnSpPr>
          <p:nvPr/>
        </p:nvCxnSpPr>
        <p:spPr>
          <a:xfrm>
            <a:off x="6229350" y="4302006"/>
            <a:ext cx="0" cy="276225"/>
          </a:xfrm>
          <a:prstGeom prst="straightConnector1">
            <a:avLst/>
          </a:prstGeom>
          <a:ln w="38100" cap="sq">
            <a:solidFill>
              <a:schemeClr val="bg2"/>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Прямая со стрелкой 81">
            <a:extLst>
              <a:ext uri="{FF2B5EF4-FFF2-40B4-BE49-F238E27FC236}">
                <a16:creationId xmlns:a16="http://schemas.microsoft.com/office/drawing/2014/main" id="{2EE700B1-F107-4BA0-8FD0-275E75CF8109}"/>
              </a:ext>
            </a:extLst>
          </p:cNvPr>
          <p:cNvCxnSpPr>
            <a:cxnSpLocks/>
          </p:cNvCxnSpPr>
          <p:nvPr/>
        </p:nvCxnSpPr>
        <p:spPr>
          <a:xfrm>
            <a:off x="6229350" y="5013614"/>
            <a:ext cx="0" cy="285689"/>
          </a:xfrm>
          <a:prstGeom prst="straightConnector1">
            <a:avLst/>
          </a:prstGeom>
          <a:ln w="38100" cap="sq">
            <a:solidFill>
              <a:schemeClr val="bg2"/>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Прямая со стрелкой 82">
            <a:extLst>
              <a:ext uri="{FF2B5EF4-FFF2-40B4-BE49-F238E27FC236}">
                <a16:creationId xmlns:a16="http://schemas.microsoft.com/office/drawing/2014/main" id="{094C898C-608F-4A1A-8934-08AD2962C8F1}"/>
              </a:ext>
            </a:extLst>
          </p:cNvPr>
          <p:cNvCxnSpPr>
            <a:cxnSpLocks/>
          </p:cNvCxnSpPr>
          <p:nvPr/>
        </p:nvCxnSpPr>
        <p:spPr>
          <a:xfrm>
            <a:off x="6229350" y="5750717"/>
            <a:ext cx="0" cy="269081"/>
          </a:xfrm>
          <a:prstGeom prst="straightConnector1">
            <a:avLst/>
          </a:prstGeom>
          <a:ln w="38100" cap="sq">
            <a:solidFill>
              <a:schemeClr val="bg2"/>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Прямоугольник: скругленные углы 37">
            <a:extLst>
              <a:ext uri="{FF2B5EF4-FFF2-40B4-BE49-F238E27FC236}">
                <a16:creationId xmlns:a16="http://schemas.microsoft.com/office/drawing/2014/main" id="{6DA55008-5449-4E4F-A325-1C33161A58DF}"/>
              </a:ext>
            </a:extLst>
          </p:cNvPr>
          <p:cNvSpPr/>
          <p:nvPr/>
        </p:nvSpPr>
        <p:spPr>
          <a:xfrm>
            <a:off x="8769426" y="5310208"/>
            <a:ext cx="2855817" cy="426586"/>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Raleway Bold" pitchFamily="2" charset="-52"/>
              </a:rPr>
              <a:t>Involving 3</a:t>
            </a:r>
            <a:r>
              <a:rPr lang="en-US" sz="1400" baseline="30000" dirty="0">
                <a:solidFill>
                  <a:schemeClr val="tx1">
                    <a:lumMod val="75000"/>
                    <a:lumOff val="25000"/>
                  </a:schemeClr>
                </a:solidFill>
                <a:latin typeface="Raleway Bold" pitchFamily="2" charset="-52"/>
              </a:rPr>
              <a:t>rd</a:t>
            </a:r>
            <a:r>
              <a:rPr lang="en-US" sz="1400" dirty="0">
                <a:solidFill>
                  <a:schemeClr val="tx1">
                    <a:lumMod val="75000"/>
                    <a:lumOff val="25000"/>
                  </a:schemeClr>
                </a:solidFill>
                <a:latin typeface="Raleway Bold" pitchFamily="2" charset="-52"/>
              </a:rPr>
              <a:t> party vendors</a:t>
            </a:r>
          </a:p>
        </p:txBody>
      </p:sp>
      <p:cxnSp>
        <p:nvCxnSpPr>
          <p:cNvPr id="85" name="Прямая со стрелкой 84">
            <a:extLst>
              <a:ext uri="{FF2B5EF4-FFF2-40B4-BE49-F238E27FC236}">
                <a16:creationId xmlns:a16="http://schemas.microsoft.com/office/drawing/2014/main" id="{79EE251A-1222-42BB-9FF0-73AAFE66B1BB}"/>
              </a:ext>
            </a:extLst>
          </p:cNvPr>
          <p:cNvCxnSpPr>
            <a:cxnSpLocks/>
            <a:stCxn id="76" idx="3"/>
            <a:endCxn id="84" idx="1"/>
          </p:cNvCxnSpPr>
          <p:nvPr/>
        </p:nvCxnSpPr>
        <p:spPr>
          <a:xfrm>
            <a:off x="7678961" y="5519841"/>
            <a:ext cx="1090465" cy="3660"/>
          </a:xfrm>
          <a:prstGeom prst="straightConnector1">
            <a:avLst/>
          </a:prstGeom>
          <a:ln w="38100" cap="sq">
            <a:solidFill>
              <a:schemeClr val="bg2"/>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Заголовок 4">
            <a:extLst>
              <a:ext uri="{FF2B5EF4-FFF2-40B4-BE49-F238E27FC236}">
                <a16:creationId xmlns:a16="http://schemas.microsoft.com/office/drawing/2014/main" id="{9518ABD1-3339-4B8F-8A91-D00A728F5E30}"/>
              </a:ext>
            </a:extLst>
          </p:cNvPr>
          <p:cNvSpPr txBox="1">
            <a:spLocks/>
          </p:cNvSpPr>
          <p:nvPr/>
        </p:nvSpPr>
        <p:spPr bwMode="auto">
          <a:xfrm>
            <a:off x="7678960" y="1802318"/>
            <a:ext cx="3946284" cy="354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0" bIns="45720" numCol="1" anchor="ctr" anchorCtr="0" compatLnSpc="1">
            <a:prstTxWarp prst="textNoShape">
              <a:avLst/>
            </a:prstTxWarp>
          </a:bodyPr>
          <a:lstStyle>
            <a:lvl1pPr marL="0" indent="0" algn="l" rtl="0" eaLnBrk="1" fontAlgn="base" hangingPunct="1">
              <a:spcBef>
                <a:spcPct val="20000"/>
              </a:spcBef>
              <a:spcAft>
                <a:spcPct val="0"/>
              </a:spcAft>
              <a:buFont typeface="Arial" charset="0"/>
              <a:buNone/>
              <a:defRPr lang="ru-RU" altLang="ru-RU" sz="2000" b="1" kern="1200" dirty="0">
                <a:solidFill>
                  <a:schemeClr val="tx1">
                    <a:lumMod val="75000"/>
                    <a:lumOff val="25000"/>
                  </a:schemeClr>
                </a:solidFill>
                <a:latin typeface="Calibri (Основной текст)"/>
                <a:ea typeface="Tahoma" panose="020B0604030504040204" pitchFamily="34" charset="0"/>
                <a:cs typeface="Tahoma" panose="020B0604030504040204"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r"/>
            <a:r>
              <a:rPr lang="en-US" sz="1400" b="0" dirty="0">
                <a:solidFill>
                  <a:schemeClr val="tx2"/>
                </a:solidFill>
                <a:latin typeface="+mn-lt"/>
              </a:rPr>
              <a:t>Administrator finds out something happened </a:t>
            </a:r>
          </a:p>
        </p:txBody>
      </p:sp>
      <p:cxnSp>
        <p:nvCxnSpPr>
          <p:cNvPr id="87" name="Straight Connector 4">
            <a:extLst>
              <a:ext uri="{FF2B5EF4-FFF2-40B4-BE49-F238E27FC236}">
                <a16:creationId xmlns:a16="http://schemas.microsoft.com/office/drawing/2014/main" id="{2E25B3DA-53C4-4207-B6C1-9395C0481F00}"/>
              </a:ext>
            </a:extLst>
          </p:cNvPr>
          <p:cNvCxnSpPr>
            <a:cxnSpLocks/>
          </p:cNvCxnSpPr>
          <p:nvPr/>
        </p:nvCxnSpPr>
        <p:spPr>
          <a:xfrm flipH="1">
            <a:off x="4829175" y="2141282"/>
            <a:ext cx="679607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45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Effect transition="in" filter="fade">
                                      <p:cBhvr>
                                        <p:cTn id="9" dur="500"/>
                                        <p:tgtEl>
                                          <p:spTgt spid="7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6"/>
                                        </p:tgtEl>
                                        <p:attrNameLst>
                                          <p:attrName>style.visibility</p:attrName>
                                        </p:attrNameLst>
                                      </p:cBhvr>
                                      <p:to>
                                        <p:strVal val="visible"/>
                                      </p:to>
                                    </p:set>
                                    <p:animEffect transition="in" filter="wipe(left)">
                                      <p:cBhvr>
                                        <p:cTn id="14" dur="500"/>
                                        <p:tgtEl>
                                          <p:spTgt spid="86"/>
                                        </p:tgtEl>
                                      </p:cBhvr>
                                    </p:animEffect>
                                  </p:childTnLst>
                                </p:cTn>
                              </p:par>
                              <p:par>
                                <p:cTn id="15" presetID="22" presetClass="entr" presetSubtype="8"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5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wipe(up)">
                                      <p:cBhvr>
                                        <p:cTn id="22" dur="500"/>
                                        <p:tgtEl>
                                          <p:spTgt spid="78"/>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p:cTn id="26" dur="500" fill="hold"/>
                                        <p:tgtEl>
                                          <p:spTgt spid="72"/>
                                        </p:tgtEl>
                                        <p:attrNameLst>
                                          <p:attrName>ppt_w</p:attrName>
                                        </p:attrNameLst>
                                      </p:cBhvr>
                                      <p:tavLst>
                                        <p:tav tm="0">
                                          <p:val>
                                            <p:fltVal val="0"/>
                                          </p:val>
                                        </p:tav>
                                        <p:tav tm="100000">
                                          <p:val>
                                            <p:strVal val="#ppt_w"/>
                                          </p:val>
                                        </p:tav>
                                      </p:tavLst>
                                    </p:anim>
                                    <p:anim calcmode="lin" valueType="num">
                                      <p:cBhvr>
                                        <p:cTn id="27" dur="500" fill="hold"/>
                                        <p:tgtEl>
                                          <p:spTgt spid="72"/>
                                        </p:tgtEl>
                                        <p:attrNameLst>
                                          <p:attrName>ppt_h</p:attrName>
                                        </p:attrNameLst>
                                      </p:cBhvr>
                                      <p:tavLst>
                                        <p:tav tm="0">
                                          <p:val>
                                            <p:fltVal val="0"/>
                                          </p:val>
                                        </p:tav>
                                        <p:tav tm="100000">
                                          <p:val>
                                            <p:strVal val="#ppt_h"/>
                                          </p:val>
                                        </p:tav>
                                      </p:tavLst>
                                    </p:anim>
                                    <p:animEffect transition="in" filter="fade">
                                      <p:cBhvr>
                                        <p:cTn id="28" dur="500"/>
                                        <p:tgtEl>
                                          <p:spTgt spid="7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wipe(up)">
                                      <p:cBhvr>
                                        <p:cTn id="33" dur="500"/>
                                        <p:tgtEl>
                                          <p:spTgt spid="79"/>
                                        </p:tgtEl>
                                      </p:cBhvr>
                                    </p:animEffect>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p:cTn id="37" dur="500" fill="hold"/>
                                        <p:tgtEl>
                                          <p:spTgt spid="73"/>
                                        </p:tgtEl>
                                        <p:attrNameLst>
                                          <p:attrName>ppt_w</p:attrName>
                                        </p:attrNameLst>
                                      </p:cBhvr>
                                      <p:tavLst>
                                        <p:tav tm="0">
                                          <p:val>
                                            <p:fltVal val="0"/>
                                          </p:val>
                                        </p:tav>
                                        <p:tav tm="100000">
                                          <p:val>
                                            <p:strVal val="#ppt_w"/>
                                          </p:val>
                                        </p:tav>
                                      </p:tavLst>
                                    </p:anim>
                                    <p:anim calcmode="lin" valueType="num">
                                      <p:cBhvr>
                                        <p:cTn id="38" dur="500" fill="hold"/>
                                        <p:tgtEl>
                                          <p:spTgt spid="73"/>
                                        </p:tgtEl>
                                        <p:attrNameLst>
                                          <p:attrName>ppt_h</p:attrName>
                                        </p:attrNameLst>
                                      </p:cBhvr>
                                      <p:tavLst>
                                        <p:tav tm="0">
                                          <p:val>
                                            <p:fltVal val="0"/>
                                          </p:val>
                                        </p:tav>
                                        <p:tav tm="100000">
                                          <p:val>
                                            <p:strVal val="#ppt_h"/>
                                          </p:val>
                                        </p:tav>
                                      </p:tavLst>
                                    </p:anim>
                                    <p:animEffect transition="in" filter="fade">
                                      <p:cBhvr>
                                        <p:cTn id="39" dur="500"/>
                                        <p:tgtEl>
                                          <p:spTgt spid="73"/>
                                        </p:tgtEl>
                                      </p:cBhvr>
                                    </p:animEffect>
                                  </p:childTnLst>
                                </p:cTn>
                              </p:par>
                              <p:par>
                                <p:cTn id="40" presetID="1" presetClass="emph" presetSubtype="2" fill="hold" nodeType="withEffect">
                                  <p:stCondLst>
                                    <p:cond delay="0"/>
                                  </p:stCondLst>
                                  <p:childTnLst>
                                    <p:animClr clrSpc="rgb" dir="cw">
                                      <p:cBhvr>
                                        <p:cTn id="41" dur="500" fill="hold"/>
                                        <p:tgtEl>
                                          <p:spTgt spid="72"/>
                                        </p:tgtEl>
                                        <p:attrNameLst>
                                          <p:attrName>fillcolor</p:attrName>
                                        </p:attrNameLst>
                                      </p:cBhvr>
                                      <p:to>
                                        <a:srgbClr val="FFFFFF"/>
                                      </p:to>
                                    </p:animClr>
                                    <p:set>
                                      <p:cBhvr>
                                        <p:cTn id="42" dur="500" fill="hold"/>
                                        <p:tgtEl>
                                          <p:spTgt spid="72"/>
                                        </p:tgtEl>
                                        <p:attrNameLst>
                                          <p:attrName>fill.type</p:attrName>
                                        </p:attrNameLst>
                                      </p:cBhvr>
                                      <p:to>
                                        <p:strVal val="solid"/>
                                      </p:to>
                                    </p:set>
                                    <p:set>
                                      <p:cBhvr>
                                        <p:cTn id="43" dur="500" fill="hold"/>
                                        <p:tgtEl>
                                          <p:spTgt spid="72"/>
                                        </p:tgtEl>
                                        <p:attrNameLst>
                                          <p:attrName>fill.on</p:attrName>
                                        </p:attrNameLst>
                                      </p:cBhvr>
                                      <p:to>
                                        <p:strVal val="true"/>
                                      </p:to>
                                    </p:set>
                                  </p:childTnLst>
                                </p:cTn>
                              </p:par>
                              <p:par>
                                <p:cTn id="44" presetID="3" presetClass="emph" presetSubtype="2" fill="hold" grpId="1" nodeType="withEffect">
                                  <p:stCondLst>
                                    <p:cond delay="0"/>
                                  </p:stCondLst>
                                  <p:childTnLst>
                                    <p:animClr clrSpc="rgb" dir="cw">
                                      <p:cBhvr override="childStyle">
                                        <p:cTn id="45" dur="500" fill="hold"/>
                                        <p:tgtEl>
                                          <p:spTgt spid="72"/>
                                        </p:tgtEl>
                                        <p:attrNameLst>
                                          <p:attrName>style.color</p:attrName>
                                        </p:attrNameLst>
                                      </p:cBhvr>
                                      <p:to>
                                        <a:schemeClr val="tx2"/>
                                      </p:to>
                                    </p:animClr>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wipe(up)">
                                      <p:cBhvr>
                                        <p:cTn id="50" dur="500"/>
                                        <p:tgtEl>
                                          <p:spTgt spid="80"/>
                                        </p:tgtEl>
                                      </p:cBhvr>
                                    </p:animEffect>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74"/>
                                        </p:tgtEl>
                                        <p:attrNameLst>
                                          <p:attrName>style.visibility</p:attrName>
                                        </p:attrNameLst>
                                      </p:cBhvr>
                                      <p:to>
                                        <p:strVal val="visible"/>
                                      </p:to>
                                    </p:set>
                                    <p:anim calcmode="lin" valueType="num">
                                      <p:cBhvr>
                                        <p:cTn id="54" dur="500" fill="hold"/>
                                        <p:tgtEl>
                                          <p:spTgt spid="74"/>
                                        </p:tgtEl>
                                        <p:attrNameLst>
                                          <p:attrName>ppt_w</p:attrName>
                                        </p:attrNameLst>
                                      </p:cBhvr>
                                      <p:tavLst>
                                        <p:tav tm="0">
                                          <p:val>
                                            <p:fltVal val="0"/>
                                          </p:val>
                                        </p:tav>
                                        <p:tav tm="100000">
                                          <p:val>
                                            <p:strVal val="#ppt_w"/>
                                          </p:val>
                                        </p:tav>
                                      </p:tavLst>
                                    </p:anim>
                                    <p:anim calcmode="lin" valueType="num">
                                      <p:cBhvr>
                                        <p:cTn id="55" dur="500" fill="hold"/>
                                        <p:tgtEl>
                                          <p:spTgt spid="74"/>
                                        </p:tgtEl>
                                        <p:attrNameLst>
                                          <p:attrName>ppt_h</p:attrName>
                                        </p:attrNameLst>
                                      </p:cBhvr>
                                      <p:tavLst>
                                        <p:tav tm="0">
                                          <p:val>
                                            <p:fltVal val="0"/>
                                          </p:val>
                                        </p:tav>
                                        <p:tav tm="100000">
                                          <p:val>
                                            <p:strVal val="#ppt_h"/>
                                          </p:val>
                                        </p:tav>
                                      </p:tavLst>
                                    </p:anim>
                                    <p:animEffect transition="in" filter="fade">
                                      <p:cBhvr>
                                        <p:cTn id="56" dur="500"/>
                                        <p:tgtEl>
                                          <p:spTgt spid="74"/>
                                        </p:tgtEl>
                                      </p:cBhvr>
                                    </p:animEffect>
                                  </p:childTnLst>
                                </p:cTn>
                              </p:par>
                              <p:par>
                                <p:cTn id="57" presetID="1" presetClass="emph" presetSubtype="2" fill="hold" nodeType="withEffect">
                                  <p:stCondLst>
                                    <p:cond delay="0"/>
                                  </p:stCondLst>
                                  <p:childTnLst>
                                    <p:animClr clrSpc="rgb" dir="cw">
                                      <p:cBhvr>
                                        <p:cTn id="58" dur="500" fill="hold"/>
                                        <p:tgtEl>
                                          <p:spTgt spid="73"/>
                                        </p:tgtEl>
                                        <p:attrNameLst>
                                          <p:attrName>fillcolor</p:attrName>
                                        </p:attrNameLst>
                                      </p:cBhvr>
                                      <p:to>
                                        <a:srgbClr val="FFFFFF"/>
                                      </p:to>
                                    </p:animClr>
                                    <p:set>
                                      <p:cBhvr>
                                        <p:cTn id="59" dur="500" fill="hold"/>
                                        <p:tgtEl>
                                          <p:spTgt spid="73"/>
                                        </p:tgtEl>
                                        <p:attrNameLst>
                                          <p:attrName>fill.type</p:attrName>
                                        </p:attrNameLst>
                                      </p:cBhvr>
                                      <p:to>
                                        <p:strVal val="solid"/>
                                      </p:to>
                                    </p:set>
                                    <p:set>
                                      <p:cBhvr>
                                        <p:cTn id="60" dur="500" fill="hold"/>
                                        <p:tgtEl>
                                          <p:spTgt spid="73"/>
                                        </p:tgtEl>
                                        <p:attrNameLst>
                                          <p:attrName>fill.on</p:attrName>
                                        </p:attrNameLst>
                                      </p:cBhvr>
                                      <p:to>
                                        <p:strVal val="true"/>
                                      </p:to>
                                    </p:set>
                                  </p:childTnLst>
                                </p:cTn>
                              </p:par>
                              <p:par>
                                <p:cTn id="61" presetID="3" presetClass="emph" presetSubtype="2" fill="hold" grpId="1" nodeType="withEffect">
                                  <p:stCondLst>
                                    <p:cond delay="0"/>
                                  </p:stCondLst>
                                  <p:childTnLst>
                                    <p:animClr clrSpc="rgb" dir="cw">
                                      <p:cBhvr override="childStyle">
                                        <p:cTn id="62" dur="500" fill="hold"/>
                                        <p:tgtEl>
                                          <p:spTgt spid="73"/>
                                        </p:tgtEl>
                                        <p:attrNameLst>
                                          <p:attrName>style.color</p:attrName>
                                        </p:attrNameLst>
                                      </p:cBhvr>
                                      <p:to>
                                        <a:schemeClr val="tx2"/>
                                      </p:to>
                                    </p:animClr>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wipe(up)">
                                      <p:cBhvr>
                                        <p:cTn id="67" dur="500"/>
                                        <p:tgtEl>
                                          <p:spTgt spid="81"/>
                                        </p:tgtEl>
                                      </p:cBhvr>
                                    </p:animEffect>
                                  </p:childTnLst>
                                </p:cTn>
                              </p:par>
                            </p:childTnLst>
                          </p:cTn>
                        </p:par>
                        <p:par>
                          <p:cTn id="68" fill="hold">
                            <p:stCondLst>
                              <p:cond delay="500"/>
                            </p:stCondLst>
                            <p:childTnLst>
                              <p:par>
                                <p:cTn id="69" presetID="53" presetClass="entr" presetSubtype="16" fill="hold" grpId="0" nodeType="after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par>
                                <p:cTn id="74" presetID="1" presetClass="emph" presetSubtype="2" fill="hold" nodeType="withEffect">
                                  <p:stCondLst>
                                    <p:cond delay="0"/>
                                  </p:stCondLst>
                                  <p:childTnLst>
                                    <p:animClr clrSpc="rgb" dir="cw">
                                      <p:cBhvr>
                                        <p:cTn id="75" dur="500" fill="hold"/>
                                        <p:tgtEl>
                                          <p:spTgt spid="74"/>
                                        </p:tgtEl>
                                        <p:attrNameLst>
                                          <p:attrName>fillcolor</p:attrName>
                                        </p:attrNameLst>
                                      </p:cBhvr>
                                      <p:to>
                                        <a:srgbClr val="FFFFFF"/>
                                      </p:to>
                                    </p:animClr>
                                    <p:set>
                                      <p:cBhvr>
                                        <p:cTn id="76" dur="500" fill="hold"/>
                                        <p:tgtEl>
                                          <p:spTgt spid="74"/>
                                        </p:tgtEl>
                                        <p:attrNameLst>
                                          <p:attrName>fill.type</p:attrName>
                                        </p:attrNameLst>
                                      </p:cBhvr>
                                      <p:to>
                                        <p:strVal val="solid"/>
                                      </p:to>
                                    </p:set>
                                    <p:set>
                                      <p:cBhvr>
                                        <p:cTn id="77" dur="500" fill="hold"/>
                                        <p:tgtEl>
                                          <p:spTgt spid="74"/>
                                        </p:tgtEl>
                                        <p:attrNameLst>
                                          <p:attrName>fill.on</p:attrName>
                                        </p:attrNameLst>
                                      </p:cBhvr>
                                      <p:to>
                                        <p:strVal val="true"/>
                                      </p:to>
                                    </p:set>
                                  </p:childTnLst>
                                </p:cTn>
                              </p:par>
                              <p:par>
                                <p:cTn id="78" presetID="3" presetClass="emph" presetSubtype="2" fill="hold" grpId="1" nodeType="withEffect">
                                  <p:stCondLst>
                                    <p:cond delay="0"/>
                                  </p:stCondLst>
                                  <p:childTnLst>
                                    <p:animClr clrSpc="rgb" dir="cw">
                                      <p:cBhvr override="childStyle">
                                        <p:cTn id="79" dur="500" fill="hold"/>
                                        <p:tgtEl>
                                          <p:spTgt spid="74"/>
                                        </p:tgtEl>
                                        <p:attrNameLst>
                                          <p:attrName>style.color</p:attrName>
                                        </p:attrNameLst>
                                      </p:cBhvr>
                                      <p:to>
                                        <a:schemeClr val="tx2"/>
                                      </p:to>
                                    </p:animClr>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82"/>
                                        </p:tgtEl>
                                        <p:attrNameLst>
                                          <p:attrName>style.visibility</p:attrName>
                                        </p:attrNameLst>
                                      </p:cBhvr>
                                      <p:to>
                                        <p:strVal val="visible"/>
                                      </p:to>
                                    </p:set>
                                    <p:animEffect transition="in" filter="wipe(up)">
                                      <p:cBhvr>
                                        <p:cTn id="84" dur="500"/>
                                        <p:tgtEl>
                                          <p:spTgt spid="82"/>
                                        </p:tgtEl>
                                      </p:cBhvr>
                                    </p:animEffect>
                                  </p:childTnLst>
                                </p:cTn>
                              </p:par>
                            </p:childTnLst>
                          </p:cTn>
                        </p:par>
                        <p:par>
                          <p:cTn id="85" fill="hold">
                            <p:stCondLst>
                              <p:cond delay="500"/>
                            </p:stCondLst>
                            <p:childTnLst>
                              <p:par>
                                <p:cTn id="86" presetID="53" presetClass="entr" presetSubtype="16" fill="hold" grpId="0" nodeType="afterEffect">
                                  <p:stCondLst>
                                    <p:cond delay="0"/>
                                  </p:stCondLst>
                                  <p:childTnLst>
                                    <p:set>
                                      <p:cBhvr>
                                        <p:cTn id="87" dur="1" fill="hold">
                                          <p:stCondLst>
                                            <p:cond delay="0"/>
                                          </p:stCondLst>
                                        </p:cTn>
                                        <p:tgtEl>
                                          <p:spTgt spid="76"/>
                                        </p:tgtEl>
                                        <p:attrNameLst>
                                          <p:attrName>style.visibility</p:attrName>
                                        </p:attrNameLst>
                                      </p:cBhvr>
                                      <p:to>
                                        <p:strVal val="visible"/>
                                      </p:to>
                                    </p:set>
                                    <p:anim calcmode="lin" valueType="num">
                                      <p:cBhvr>
                                        <p:cTn id="88" dur="500" fill="hold"/>
                                        <p:tgtEl>
                                          <p:spTgt spid="76"/>
                                        </p:tgtEl>
                                        <p:attrNameLst>
                                          <p:attrName>ppt_w</p:attrName>
                                        </p:attrNameLst>
                                      </p:cBhvr>
                                      <p:tavLst>
                                        <p:tav tm="0">
                                          <p:val>
                                            <p:fltVal val="0"/>
                                          </p:val>
                                        </p:tav>
                                        <p:tav tm="100000">
                                          <p:val>
                                            <p:strVal val="#ppt_w"/>
                                          </p:val>
                                        </p:tav>
                                      </p:tavLst>
                                    </p:anim>
                                    <p:anim calcmode="lin" valueType="num">
                                      <p:cBhvr>
                                        <p:cTn id="89" dur="500" fill="hold"/>
                                        <p:tgtEl>
                                          <p:spTgt spid="76"/>
                                        </p:tgtEl>
                                        <p:attrNameLst>
                                          <p:attrName>ppt_h</p:attrName>
                                        </p:attrNameLst>
                                      </p:cBhvr>
                                      <p:tavLst>
                                        <p:tav tm="0">
                                          <p:val>
                                            <p:fltVal val="0"/>
                                          </p:val>
                                        </p:tav>
                                        <p:tav tm="100000">
                                          <p:val>
                                            <p:strVal val="#ppt_h"/>
                                          </p:val>
                                        </p:tav>
                                      </p:tavLst>
                                    </p:anim>
                                    <p:animEffect transition="in" filter="fade">
                                      <p:cBhvr>
                                        <p:cTn id="90" dur="500"/>
                                        <p:tgtEl>
                                          <p:spTgt spid="76"/>
                                        </p:tgtEl>
                                      </p:cBhvr>
                                    </p:animEffect>
                                  </p:childTnLst>
                                </p:cTn>
                              </p:par>
                              <p:par>
                                <p:cTn id="91" presetID="1" presetClass="emph" presetSubtype="2" fill="hold" nodeType="withEffect">
                                  <p:stCondLst>
                                    <p:cond delay="0"/>
                                  </p:stCondLst>
                                  <p:childTnLst>
                                    <p:animClr clrSpc="rgb" dir="cw">
                                      <p:cBhvr>
                                        <p:cTn id="92" dur="500" fill="hold"/>
                                        <p:tgtEl>
                                          <p:spTgt spid="75"/>
                                        </p:tgtEl>
                                        <p:attrNameLst>
                                          <p:attrName>fillcolor</p:attrName>
                                        </p:attrNameLst>
                                      </p:cBhvr>
                                      <p:to>
                                        <a:srgbClr val="FFFFFF"/>
                                      </p:to>
                                    </p:animClr>
                                    <p:set>
                                      <p:cBhvr>
                                        <p:cTn id="93" dur="500" fill="hold"/>
                                        <p:tgtEl>
                                          <p:spTgt spid="75"/>
                                        </p:tgtEl>
                                        <p:attrNameLst>
                                          <p:attrName>fill.type</p:attrName>
                                        </p:attrNameLst>
                                      </p:cBhvr>
                                      <p:to>
                                        <p:strVal val="solid"/>
                                      </p:to>
                                    </p:set>
                                    <p:set>
                                      <p:cBhvr>
                                        <p:cTn id="94" dur="500" fill="hold"/>
                                        <p:tgtEl>
                                          <p:spTgt spid="75"/>
                                        </p:tgtEl>
                                        <p:attrNameLst>
                                          <p:attrName>fill.on</p:attrName>
                                        </p:attrNameLst>
                                      </p:cBhvr>
                                      <p:to>
                                        <p:strVal val="true"/>
                                      </p:to>
                                    </p:set>
                                  </p:childTnLst>
                                </p:cTn>
                              </p:par>
                              <p:par>
                                <p:cTn id="95" presetID="3" presetClass="emph" presetSubtype="2" fill="hold" grpId="1" nodeType="withEffect">
                                  <p:stCondLst>
                                    <p:cond delay="0"/>
                                  </p:stCondLst>
                                  <p:childTnLst>
                                    <p:animClr clrSpc="rgb" dir="cw">
                                      <p:cBhvr override="childStyle">
                                        <p:cTn id="96" dur="500" fill="hold"/>
                                        <p:tgtEl>
                                          <p:spTgt spid="75"/>
                                        </p:tgtEl>
                                        <p:attrNameLst>
                                          <p:attrName>style.color</p:attrName>
                                        </p:attrNameLst>
                                      </p:cBhvr>
                                      <p:to>
                                        <a:schemeClr val="tx2"/>
                                      </p:to>
                                    </p:animClr>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85"/>
                                        </p:tgtEl>
                                        <p:attrNameLst>
                                          <p:attrName>style.visibility</p:attrName>
                                        </p:attrNameLst>
                                      </p:cBhvr>
                                      <p:to>
                                        <p:strVal val="visible"/>
                                      </p:to>
                                    </p:set>
                                    <p:animEffect transition="in" filter="wipe(left)">
                                      <p:cBhvr>
                                        <p:cTn id="101" dur="500"/>
                                        <p:tgtEl>
                                          <p:spTgt spid="85"/>
                                        </p:tgtEl>
                                      </p:cBhvr>
                                    </p:animEffect>
                                  </p:childTnLst>
                                </p:cTn>
                              </p:par>
                            </p:childTnLst>
                          </p:cTn>
                        </p:par>
                        <p:par>
                          <p:cTn id="102" fill="hold">
                            <p:stCondLst>
                              <p:cond delay="500"/>
                            </p:stCondLst>
                            <p:childTnLst>
                              <p:par>
                                <p:cTn id="103" presetID="53" presetClass="entr" presetSubtype="16" fill="hold" grpId="0" nodeType="afterEffect">
                                  <p:stCondLst>
                                    <p:cond delay="0"/>
                                  </p:stCondLst>
                                  <p:childTnLst>
                                    <p:set>
                                      <p:cBhvr>
                                        <p:cTn id="104" dur="1" fill="hold">
                                          <p:stCondLst>
                                            <p:cond delay="0"/>
                                          </p:stCondLst>
                                        </p:cTn>
                                        <p:tgtEl>
                                          <p:spTgt spid="84"/>
                                        </p:tgtEl>
                                        <p:attrNameLst>
                                          <p:attrName>style.visibility</p:attrName>
                                        </p:attrNameLst>
                                      </p:cBhvr>
                                      <p:to>
                                        <p:strVal val="visible"/>
                                      </p:to>
                                    </p:set>
                                    <p:anim calcmode="lin" valueType="num">
                                      <p:cBhvr>
                                        <p:cTn id="105" dur="500" fill="hold"/>
                                        <p:tgtEl>
                                          <p:spTgt spid="84"/>
                                        </p:tgtEl>
                                        <p:attrNameLst>
                                          <p:attrName>ppt_w</p:attrName>
                                        </p:attrNameLst>
                                      </p:cBhvr>
                                      <p:tavLst>
                                        <p:tav tm="0">
                                          <p:val>
                                            <p:fltVal val="0"/>
                                          </p:val>
                                        </p:tav>
                                        <p:tav tm="100000">
                                          <p:val>
                                            <p:strVal val="#ppt_w"/>
                                          </p:val>
                                        </p:tav>
                                      </p:tavLst>
                                    </p:anim>
                                    <p:anim calcmode="lin" valueType="num">
                                      <p:cBhvr>
                                        <p:cTn id="106" dur="500" fill="hold"/>
                                        <p:tgtEl>
                                          <p:spTgt spid="84"/>
                                        </p:tgtEl>
                                        <p:attrNameLst>
                                          <p:attrName>ppt_h</p:attrName>
                                        </p:attrNameLst>
                                      </p:cBhvr>
                                      <p:tavLst>
                                        <p:tav tm="0">
                                          <p:val>
                                            <p:fltVal val="0"/>
                                          </p:val>
                                        </p:tav>
                                        <p:tav tm="100000">
                                          <p:val>
                                            <p:strVal val="#ppt_h"/>
                                          </p:val>
                                        </p:tav>
                                      </p:tavLst>
                                    </p:anim>
                                    <p:animEffect transition="in" filter="fade">
                                      <p:cBhvr>
                                        <p:cTn id="107" dur="500"/>
                                        <p:tgtEl>
                                          <p:spTgt spid="84"/>
                                        </p:tgtEl>
                                      </p:cBhvr>
                                    </p:animEffect>
                                  </p:childTnLst>
                                </p:cTn>
                              </p:par>
                              <p:par>
                                <p:cTn id="108" presetID="1" presetClass="emph" presetSubtype="2" fill="hold" nodeType="withEffect">
                                  <p:stCondLst>
                                    <p:cond delay="0"/>
                                  </p:stCondLst>
                                  <p:childTnLst>
                                    <p:animClr clrSpc="rgb" dir="cw">
                                      <p:cBhvr>
                                        <p:cTn id="109" dur="500" fill="hold"/>
                                        <p:tgtEl>
                                          <p:spTgt spid="76"/>
                                        </p:tgtEl>
                                        <p:attrNameLst>
                                          <p:attrName>fillcolor</p:attrName>
                                        </p:attrNameLst>
                                      </p:cBhvr>
                                      <p:to>
                                        <a:srgbClr val="FFFFFF"/>
                                      </p:to>
                                    </p:animClr>
                                    <p:set>
                                      <p:cBhvr>
                                        <p:cTn id="110" dur="500" fill="hold"/>
                                        <p:tgtEl>
                                          <p:spTgt spid="76"/>
                                        </p:tgtEl>
                                        <p:attrNameLst>
                                          <p:attrName>fill.type</p:attrName>
                                        </p:attrNameLst>
                                      </p:cBhvr>
                                      <p:to>
                                        <p:strVal val="solid"/>
                                      </p:to>
                                    </p:set>
                                    <p:set>
                                      <p:cBhvr>
                                        <p:cTn id="111" dur="500" fill="hold"/>
                                        <p:tgtEl>
                                          <p:spTgt spid="76"/>
                                        </p:tgtEl>
                                        <p:attrNameLst>
                                          <p:attrName>fill.on</p:attrName>
                                        </p:attrNameLst>
                                      </p:cBhvr>
                                      <p:to>
                                        <p:strVal val="true"/>
                                      </p:to>
                                    </p:set>
                                  </p:childTnLst>
                                </p:cTn>
                              </p:par>
                              <p:par>
                                <p:cTn id="112" presetID="3" presetClass="emph" presetSubtype="2" fill="hold" grpId="1" nodeType="withEffect">
                                  <p:stCondLst>
                                    <p:cond delay="0"/>
                                  </p:stCondLst>
                                  <p:childTnLst>
                                    <p:animClr clrSpc="rgb" dir="cw">
                                      <p:cBhvr override="childStyle">
                                        <p:cTn id="113" dur="500" fill="hold"/>
                                        <p:tgtEl>
                                          <p:spTgt spid="76"/>
                                        </p:tgtEl>
                                        <p:attrNameLst>
                                          <p:attrName>style.color</p:attrName>
                                        </p:attrNameLst>
                                      </p:cBhvr>
                                      <p:to>
                                        <a:schemeClr val="tx2"/>
                                      </p:to>
                                    </p:animClr>
                                  </p:childTnLst>
                                </p:cTn>
                              </p:par>
                            </p:childTnLst>
                          </p:cTn>
                        </p:par>
                      </p:childTnLst>
                    </p:cTn>
                  </p:par>
                  <p:par>
                    <p:cTn id="114" fill="hold">
                      <p:stCondLst>
                        <p:cond delay="indefinite"/>
                      </p:stCondLst>
                      <p:childTnLst>
                        <p:par>
                          <p:cTn id="115" fill="hold">
                            <p:stCondLst>
                              <p:cond delay="0"/>
                            </p:stCondLst>
                            <p:childTnLst>
                              <p:par>
                                <p:cTn id="116" presetID="22" presetClass="entr" presetSubtype="1" fill="hold" nodeType="clickEffect">
                                  <p:stCondLst>
                                    <p:cond delay="0"/>
                                  </p:stCondLst>
                                  <p:childTnLst>
                                    <p:set>
                                      <p:cBhvr>
                                        <p:cTn id="117" dur="1" fill="hold">
                                          <p:stCondLst>
                                            <p:cond delay="0"/>
                                          </p:stCondLst>
                                        </p:cTn>
                                        <p:tgtEl>
                                          <p:spTgt spid="83"/>
                                        </p:tgtEl>
                                        <p:attrNameLst>
                                          <p:attrName>style.visibility</p:attrName>
                                        </p:attrNameLst>
                                      </p:cBhvr>
                                      <p:to>
                                        <p:strVal val="visible"/>
                                      </p:to>
                                    </p:set>
                                    <p:animEffect transition="in" filter="wipe(up)">
                                      <p:cBhvr>
                                        <p:cTn id="118" dur="500"/>
                                        <p:tgtEl>
                                          <p:spTgt spid="83"/>
                                        </p:tgtEl>
                                      </p:cBhvr>
                                    </p:animEffect>
                                  </p:childTnLst>
                                </p:cTn>
                              </p:par>
                            </p:childTnLst>
                          </p:cTn>
                        </p:par>
                        <p:par>
                          <p:cTn id="119" fill="hold">
                            <p:stCondLst>
                              <p:cond delay="500"/>
                            </p:stCondLst>
                            <p:childTnLst>
                              <p:par>
                                <p:cTn id="120" presetID="53" presetClass="entr" presetSubtype="16" fill="hold" grpId="0" nodeType="afterEffect">
                                  <p:stCondLst>
                                    <p:cond delay="0"/>
                                  </p:stCondLst>
                                  <p:childTnLst>
                                    <p:set>
                                      <p:cBhvr>
                                        <p:cTn id="121" dur="1" fill="hold">
                                          <p:stCondLst>
                                            <p:cond delay="0"/>
                                          </p:stCondLst>
                                        </p:cTn>
                                        <p:tgtEl>
                                          <p:spTgt spid="77"/>
                                        </p:tgtEl>
                                        <p:attrNameLst>
                                          <p:attrName>style.visibility</p:attrName>
                                        </p:attrNameLst>
                                      </p:cBhvr>
                                      <p:to>
                                        <p:strVal val="visible"/>
                                      </p:to>
                                    </p:set>
                                    <p:anim calcmode="lin" valueType="num">
                                      <p:cBhvr>
                                        <p:cTn id="122" dur="500" fill="hold"/>
                                        <p:tgtEl>
                                          <p:spTgt spid="77"/>
                                        </p:tgtEl>
                                        <p:attrNameLst>
                                          <p:attrName>ppt_w</p:attrName>
                                        </p:attrNameLst>
                                      </p:cBhvr>
                                      <p:tavLst>
                                        <p:tav tm="0">
                                          <p:val>
                                            <p:fltVal val="0"/>
                                          </p:val>
                                        </p:tav>
                                        <p:tav tm="100000">
                                          <p:val>
                                            <p:strVal val="#ppt_w"/>
                                          </p:val>
                                        </p:tav>
                                      </p:tavLst>
                                    </p:anim>
                                    <p:anim calcmode="lin" valueType="num">
                                      <p:cBhvr>
                                        <p:cTn id="123" dur="500" fill="hold"/>
                                        <p:tgtEl>
                                          <p:spTgt spid="77"/>
                                        </p:tgtEl>
                                        <p:attrNameLst>
                                          <p:attrName>ppt_h</p:attrName>
                                        </p:attrNameLst>
                                      </p:cBhvr>
                                      <p:tavLst>
                                        <p:tav tm="0">
                                          <p:val>
                                            <p:fltVal val="0"/>
                                          </p:val>
                                        </p:tav>
                                        <p:tav tm="100000">
                                          <p:val>
                                            <p:strVal val="#ppt_h"/>
                                          </p:val>
                                        </p:tav>
                                      </p:tavLst>
                                    </p:anim>
                                    <p:animEffect transition="in" filter="fade">
                                      <p:cBhvr>
                                        <p:cTn id="124" dur="500"/>
                                        <p:tgtEl>
                                          <p:spTgt spid="77"/>
                                        </p:tgtEl>
                                      </p:cBhvr>
                                    </p:animEffect>
                                  </p:childTnLst>
                                </p:cTn>
                              </p:par>
                              <p:par>
                                <p:cTn id="125" presetID="1" presetClass="emph" presetSubtype="2" fill="hold" nodeType="withEffect">
                                  <p:stCondLst>
                                    <p:cond delay="0"/>
                                  </p:stCondLst>
                                  <p:childTnLst>
                                    <p:animClr clrSpc="rgb" dir="cw">
                                      <p:cBhvr>
                                        <p:cTn id="126" dur="500" fill="hold"/>
                                        <p:tgtEl>
                                          <p:spTgt spid="84"/>
                                        </p:tgtEl>
                                        <p:attrNameLst>
                                          <p:attrName>fillcolor</p:attrName>
                                        </p:attrNameLst>
                                      </p:cBhvr>
                                      <p:to>
                                        <a:srgbClr val="FFFFFF"/>
                                      </p:to>
                                    </p:animClr>
                                    <p:set>
                                      <p:cBhvr>
                                        <p:cTn id="127" dur="500" fill="hold"/>
                                        <p:tgtEl>
                                          <p:spTgt spid="84"/>
                                        </p:tgtEl>
                                        <p:attrNameLst>
                                          <p:attrName>fill.type</p:attrName>
                                        </p:attrNameLst>
                                      </p:cBhvr>
                                      <p:to>
                                        <p:strVal val="solid"/>
                                      </p:to>
                                    </p:set>
                                    <p:set>
                                      <p:cBhvr>
                                        <p:cTn id="128" dur="500" fill="hold"/>
                                        <p:tgtEl>
                                          <p:spTgt spid="84"/>
                                        </p:tgtEl>
                                        <p:attrNameLst>
                                          <p:attrName>fill.on</p:attrName>
                                        </p:attrNameLst>
                                      </p:cBhvr>
                                      <p:to>
                                        <p:strVal val="true"/>
                                      </p:to>
                                    </p:set>
                                  </p:childTnLst>
                                </p:cTn>
                              </p:par>
                              <p:par>
                                <p:cTn id="129" presetID="3" presetClass="emph" presetSubtype="2" fill="hold" grpId="1" nodeType="withEffect">
                                  <p:stCondLst>
                                    <p:cond delay="0"/>
                                  </p:stCondLst>
                                  <p:childTnLst>
                                    <p:animClr clrSpc="rgb" dir="cw">
                                      <p:cBhvr override="childStyle">
                                        <p:cTn id="130" dur="500" fill="hold"/>
                                        <p:tgtEl>
                                          <p:spTgt spid="84"/>
                                        </p:tgtEl>
                                        <p:attrNameLst>
                                          <p:attrName>style.color</p:attrName>
                                        </p:attrNameLst>
                                      </p:cBhvr>
                                      <p:to>
                                        <a:schemeClr val="tx2"/>
                                      </p:to>
                                    </p:animClr>
                                  </p:childTnLst>
                                </p:cTn>
                              </p:par>
                            </p:childTnLst>
                          </p:cTn>
                        </p:par>
                        <p:par>
                          <p:cTn id="131" fill="hold">
                            <p:stCondLst>
                              <p:cond delay="1000"/>
                            </p:stCondLst>
                            <p:childTnLst>
                              <p:par>
                                <p:cTn id="132" presetID="1" presetClass="emph" presetSubtype="2" fill="hold" nodeType="afterEffect">
                                  <p:stCondLst>
                                    <p:cond delay="0"/>
                                  </p:stCondLst>
                                  <p:childTnLst>
                                    <p:animClr clrSpc="rgb" dir="cw">
                                      <p:cBhvr>
                                        <p:cTn id="133" dur="500" fill="hold"/>
                                        <p:tgtEl>
                                          <p:spTgt spid="77"/>
                                        </p:tgtEl>
                                        <p:attrNameLst>
                                          <p:attrName>fillcolor</p:attrName>
                                        </p:attrNameLst>
                                      </p:cBhvr>
                                      <p:to>
                                        <a:srgbClr val="FFFFFF"/>
                                      </p:to>
                                    </p:animClr>
                                    <p:set>
                                      <p:cBhvr>
                                        <p:cTn id="134" dur="500" fill="hold"/>
                                        <p:tgtEl>
                                          <p:spTgt spid="77"/>
                                        </p:tgtEl>
                                        <p:attrNameLst>
                                          <p:attrName>fill.type</p:attrName>
                                        </p:attrNameLst>
                                      </p:cBhvr>
                                      <p:to>
                                        <p:strVal val="solid"/>
                                      </p:to>
                                    </p:set>
                                    <p:set>
                                      <p:cBhvr>
                                        <p:cTn id="135" dur="500" fill="hold"/>
                                        <p:tgtEl>
                                          <p:spTgt spid="77"/>
                                        </p:tgtEl>
                                        <p:attrNameLst>
                                          <p:attrName>fill.on</p:attrName>
                                        </p:attrNameLst>
                                      </p:cBhvr>
                                      <p:to>
                                        <p:strVal val="true"/>
                                      </p:to>
                                    </p:set>
                                  </p:childTnLst>
                                </p:cTn>
                              </p:par>
                              <p:par>
                                <p:cTn id="136" presetID="3" presetClass="emph" presetSubtype="2" fill="hold" grpId="1" nodeType="withEffect">
                                  <p:stCondLst>
                                    <p:cond delay="0"/>
                                  </p:stCondLst>
                                  <p:childTnLst>
                                    <p:animClr clrSpc="rgb" dir="cw">
                                      <p:cBhvr override="childStyle">
                                        <p:cTn id="137" dur="500" fill="hold"/>
                                        <p:tgtEl>
                                          <p:spTgt spid="77"/>
                                        </p:tgtEl>
                                        <p:attrNameLst>
                                          <p:attrName>style.color</p:attrName>
                                        </p:attrNameLst>
                                      </p:cBhvr>
                                      <p:to>
                                        <a:schemeClr val="tx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84" grpId="0" animBg="1"/>
      <p:bldP spid="84" grpId="1" animBg="1"/>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81037"/>
            <a:ext cx="7134226" cy="644329"/>
          </a:xfrm>
        </p:spPr>
        <p:txBody>
          <a:bodyPr anchor="t" anchorCtr="0">
            <a:noAutofit/>
          </a:bodyPr>
          <a:lstStyle/>
          <a:p>
            <a:r>
              <a:rPr lang="en-US" sz="4000" dirty="0"/>
              <a:t>What Changes with </a:t>
            </a:r>
            <a:r>
              <a:rPr lang="en-US" sz="4000" dirty="0" err="1"/>
              <a:t>ProActive</a:t>
            </a:r>
            <a:r>
              <a:rPr lang="en-US" sz="4000" dirty="0"/>
              <a:t> Support?</a:t>
            </a:r>
            <a:endParaRPr lang="ru-UA" sz="4000" dirty="0"/>
          </a:p>
        </p:txBody>
      </p:sp>
      <p:sp>
        <p:nvSpPr>
          <p:cNvPr id="5" name="Номер слайда 4"/>
          <p:cNvSpPr>
            <a:spLocks noGrp="1"/>
          </p:cNvSpPr>
          <p:nvPr>
            <p:ph type="sldNum" sz="quarter" idx="12"/>
          </p:nvPr>
        </p:nvSpPr>
        <p:spPr/>
        <p:txBody>
          <a:bodyPr/>
          <a:lstStyle/>
          <a:p>
            <a:r>
              <a:rPr lang="en-US" dirty="0"/>
              <a:t>14</a:t>
            </a:r>
            <a:endParaRPr lang="ru-RU" dirty="0"/>
          </a:p>
        </p:txBody>
      </p:sp>
      <p:sp>
        <p:nvSpPr>
          <p:cNvPr id="7" name="Прямоугольник 6">
            <a:extLst>
              <a:ext uri="{FF2B5EF4-FFF2-40B4-BE49-F238E27FC236}">
                <a16:creationId xmlns:a16="http://schemas.microsoft.com/office/drawing/2014/main" id="{EC231942-D182-49F7-9CC8-CE844190E399}"/>
              </a:ext>
            </a:extLst>
          </p:cNvPr>
          <p:cNvSpPr/>
          <p:nvPr/>
        </p:nvSpPr>
        <p:spPr>
          <a:xfrm>
            <a:off x="835513" y="2435793"/>
            <a:ext cx="3567879" cy="3451731"/>
          </a:xfrm>
          <a:prstGeom prst="rect">
            <a:avLst/>
          </a:prstGeom>
          <a:solidFill>
            <a:schemeClr val="bg1"/>
          </a:solidFill>
          <a:ln>
            <a:noFill/>
          </a:ln>
          <a:effectLst>
            <a:outerShdw blurRad="241300" dist="101600" dir="5400000" algn="ctr" rotWithShape="0">
              <a:schemeClr val="tx2">
                <a:alpha val="16000"/>
              </a:schemeClr>
            </a:outerShdw>
          </a:effectLst>
        </p:spPr>
        <p:txBody>
          <a:bodyPr vert="horz" wrap="square" lIns="91440" tIns="45720" rIns="91440" bIns="45720" numCol="1" anchor="ctr" anchorCtr="0" compatLnSpc="1">
            <a:prstTxWarp prst="textNoShape">
              <a:avLst/>
            </a:prstTxWarp>
          </a:bodyPr>
          <a:lstStyle/>
          <a:p>
            <a:pPr algn="ctr" fontAlgn="base">
              <a:spcBef>
                <a:spcPct val="20000"/>
              </a:spcBef>
              <a:spcAft>
                <a:spcPct val="0"/>
              </a:spcAft>
            </a:pPr>
            <a:endParaRPr lang="en-US" sz="2000">
              <a:solidFill>
                <a:schemeClr val="tx2"/>
              </a:solidFill>
              <a:ea typeface="Tahoma" panose="020B0604030504040204" pitchFamily="34" charset="0"/>
              <a:cs typeface="Tahoma" panose="020B0604030504040204" pitchFamily="34" charset="0"/>
            </a:endParaRPr>
          </a:p>
        </p:txBody>
      </p:sp>
      <p:sp>
        <p:nvSpPr>
          <p:cNvPr id="8" name="Прямоугольник: скругленные углы 7">
            <a:extLst>
              <a:ext uri="{FF2B5EF4-FFF2-40B4-BE49-F238E27FC236}">
                <a16:creationId xmlns:a16="http://schemas.microsoft.com/office/drawing/2014/main" id="{2FD2D4F2-21F6-4DEB-9078-293A19828FEE}"/>
              </a:ext>
            </a:extLst>
          </p:cNvPr>
          <p:cNvSpPr/>
          <p:nvPr/>
        </p:nvSpPr>
        <p:spPr>
          <a:xfrm>
            <a:off x="1037835" y="2619768"/>
            <a:ext cx="3165922" cy="508094"/>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Raleway Bold" pitchFamily="2" charset="-52"/>
              </a:rPr>
              <a:t>Issue</a:t>
            </a:r>
          </a:p>
        </p:txBody>
      </p:sp>
      <p:sp>
        <p:nvSpPr>
          <p:cNvPr id="9" name="Прямоугольник: скругленные углы 7">
            <a:extLst>
              <a:ext uri="{FF2B5EF4-FFF2-40B4-BE49-F238E27FC236}">
                <a16:creationId xmlns:a16="http://schemas.microsoft.com/office/drawing/2014/main" id="{AF4694E5-4EE4-46E9-B0BA-681A8774ABFC}"/>
              </a:ext>
            </a:extLst>
          </p:cNvPr>
          <p:cNvSpPr/>
          <p:nvPr/>
        </p:nvSpPr>
        <p:spPr>
          <a:xfrm>
            <a:off x="1037835" y="5148500"/>
            <a:ext cx="3165922" cy="508094"/>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Raleway Bold" pitchFamily="2" charset="-52"/>
              </a:rPr>
              <a:t>Solution</a:t>
            </a:r>
          </a:p>
        </p:txBody>
      </p:sp>
      <p:sp>
        <p:nvSpPr>
          <p:cNvPr id="10" name="Прямоугольник 9">
            <a:extLst>
              <a:ext uri="{FF2B5EF4-FFF2-40B4-BE49-F238E27FC236}">
                <a16:creationId xmlns:a16="http://schemas.microsoft.com/office/drawing/2014/main" id="{C72A5FD5-B8A1-4D5B-B77B-672E29F41041}"/>
              </a:ext>
            </a:extLst>
          </p:cNvPr>
          <p:cNvSpPr/>
          <p:nvPr/>
        </p:nvSpPr>
        <p:spPr>
          <a:xfrm>
            <a:off x="7812268" y="2435793"/>
            <a:ext cx="3715470" cy="3451731"/>
          </a:xfrm>
          <a:prstGeom prst="rect">
            <a:avLst/>
          </a:prstGeom>
          <a:solidFill>
            <a:schemeClr val="bg1"/>
          </a:solidFill>
          <a:ln>
            <a:noFill/>
          </a:ln>
          <a:effectLst>
            <a:outerShdw blurRad="241300" dist="101600" dir="5400000" algn="ctr" rotWithShape="0">
              <a:schemeClr val="tx2">
                <a:alpha val="16000"/>
              </a:schemeClr>
            </a:outerShdw>
          </a:effectLst>
        </p:spPr>
        <p:txBody>
          <a:bodyPr vert="horz" wrap="square" lIns="91440" tIns="45720" rIns="91440" bIns="45720" numCol="1" anchor="ctr" anchorCtr="0" compatLnSpc="1">
            <a:prstTxWarp prst="textNoShape">
              <a:avLst/>
            </a:prstTxWarp>
          </a:bodyPr>
          <a:lstStyle/>
          <a:p>
            <a:pPr algn="ctr" fontAlgn="base">
              <a:spcBef>
                <a:spcPct val="20000"/>
              </a:spcBef>
              <a:spcAft>
                <a:spcPct val="0"/>
              </a:spcAft>
            </a:pPr>
            <a:endParaRPr lang="en-US" sz="2000">
              <a:solidFill>
                <a:schemeClr val="tx2"/>
              </a:solidFill>
              <a:ea typeface="Tahoma" panose="020B0604030504040204" pitchFamily="34" charset="0"/>
              <a:cs typeface="Tahoma" panose="020B0604030504040204" pitchFamily="34" charset="0"/>
            </a:endParaRPr>
          </a:p>
        </p:txBody>
      </p:sp>
      <p:cxnSp>
        <p:nvCxnSpPr>
          <p:cNvPr id="11" name="Прямая со стрелкой 10">
            <a:extLst>
              <a:ext uri="{FF2B5EF4-FFF2-40B4-BE49-F238E27FC236}">
                <a16:creationId xmlns:a16="http://schemas.microsoft.com/office/drawing/2014/main" id="{A2B57DC4-4702-4B32-AD9F-26928BDFC50A}"/>
              </a:ext>
            </a:extLst>
          </p:cNvPr>
          <p:cNvCxnSpPr>
            <a:cxnSpLocks/>
            <a:stCxn id="8" idx="3"/>
            <a:endCxn id="12" idx="1"/>
          </p:cNvCxnSpPr>
          <p:nvPr/>
        </p:nvCxnSpPr>
        <p:spPr>
          <a:xfrm>
            <a:off x="4203757" y="2873815"/>
            <a:ext cx="3795266" cy="7059"/>
          </a:xfrm>
          <a:prstGeom prst="straightConnector1">
            <a:avLst/>
          </a:prstGeom>
          <a:ln w="38100" cap="sq">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Прямоугольник: скругленные углы 12">
            <a:extLst>
              <a:ext uri="{FF2B5EF4-FFF2-40B4-BE49-F238E27FC236}">
                <a16:creationId xmlns:a16="http://schemas.microsoft.com/office/drawing/2014/main" id="{74051D3C-5824-4798-9E62-6AB9F302FBA1}"/>
              </a:ext>
            </a:extLst>
          </p:cNvPr>
          <p:cNvSpPr/>
          <p:nvPr/>
        </p:nvSpPr>
        <p:spPr>
          <a:xfrm>
            <a:off x="7999023" y="2626827"/>
            <a:ext cx="3288102" cy="508094"/>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Raleway Bold" pitchFamily="2" charset="-52"/>
              </a:rPr>
              <a:t>(Realtime) Finding a solution</a:t>
            </a:r>
          </a:p>
        </p:txBody>
      </p:sp>
      <p:sp>
        <p:nvSpPr>
          <p:cNvPr id="13" name="Прямоугольник: скругленные углы 13">
            <a:extLst>
              <a:ext uri="{FF2B5EF4-FFF2-40B4-BE49-F238E27FC236}">
                <a16:creationId xmlns:a16="http://schemas.microsoft.com/office/drawing/2014/main" id="{79056348-61FB-491E-A4C7-27CB941CF6AA}"/>
              </a:ext>
            </a:extLst>
          </p:cNvPr>
          <p:cNvSpPr/>
          <p:nvPr/>
        </p:nvSpPr>
        <p:spPr>
          <a:xfrm>
            <a:off x="7999023" y="3475814"/>
            <a:ext cx="3288102" cy="508094"/>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Raleway Bold" pitchFamily="2" charset="-52"/>
              </a:rPr>
              <a:t>Involve 3</a:t>
            </a:r>
            <a:r>
              <a:rPr lang="en-US" sz="1400" baseline="30000" dirty="0">
                <a:solidFill>
                  <a:schemeClr val="tx1">
                    <a:lumMod val="75000"/>
                    <a:lumOff val="25000"/>
                  </a:schemeClr>
                </a:solidFill>
                <a:latin typeface="Raleway Bold" pitchFamily="2" charset="-52"/>
              </a:rPr>
              <a:t>rd </a:t>
            </a:r>
            <a:r>
              <a:rPr lang="en-US" sz="1400" dirty="0">
                <a:solidFill>
                  <a:schemeClr val="tx1">
                    <a:lumMod val="75000"/>
                    <a:lumOff val="25000"/>
                  </a:schemeClr>
                </a:solidFill>
                <a:latin typeface="Raleway Bold" pitchFamily="2" charset="-52"/>
              </a:rPr>
              <a:t>party vendors if needed </a:t>
            </a:r>
          </a:p>
        </p:txBody>
      </p:sp>
      <p:sp>
        <p:nvSpPr>
          <p:cNvPr id="14" name="Прямоугольник: скругленные углы 14">
            <a:extLst>
              <a:ext uri="{FF2B5EF4-FFF2-40B4-BE49-F238E27FC236}">
                <a16:creationId xmlns:a16="http://schemas.microsoft.com/office/drawing/2014/main" id="{F9C83AA7-DDFC-42D2-88F3-E3E358A548B9}"/>
              </a:ext>
            </a:extLst>
          </p:cNvPr>
          <p:cNvSpPr/>
          <p:nvPr/>
        </p:nvSpPr>
        <p:spPr>
          <a:xfrm>
            <a:off x="7999023" y="4331129"/>
            <a:ext cx="3288102" cy="508094"/>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Raleway Bold" pitchFamily="2" charset="-52"/>
              </a:rPr>
              <a:t>Reach out for remote access</a:t>
            </a:r>
          </a:p>
        </p:txBody>
      </p:sp>
      <p:sp>
        <p:nvSpPr>
          <p:cNvPr id="15" name="Прямоугольник: скругленные углы 15">
            <a:extLst>
              <a:ext uri="{FF2B5EF4-FFF2-40B4-BE49-F238E27FC236}">
                <a16:creationId xmlns:a16="http://schemas.microsoft.com/office/drawing/2014/main" id="{66FEEFF4-DC45-4551-950B-47030E526290}"/>
              </a:ext>
            </a:extLst>
          </p:cNvPr>
          <p:cNvSpPr/>
          <p:nvPr/>
        </p:nvSpPr>
        <p:spPr>
          <a:xfrm>
            <a:off x="7999023" y="5148500"/>
            <a:ext cx="3288102" cy="508094"/>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Raleway Bold" pitchFamily="2" charset="-52"/>
              </a:rPr>
              <a:t>Resolve issue</a:t>
            </a:r>
          </a:p>
        </p:txBody>
      </p:sp>
      <p:sp>
        <p:nvSpPr>
          <p:cNvPr id="16" name="TextBox 15">
            <a:extLst>
              <a:ext uri="{FF2B5EF4-FFF2-40B4-BE49-F238E27FC236}">
                <a16:creationId xmlns:a16="http://schemas.microsoft.com/office/drawing/2014/main" id="{B1F59B8E-EB2F-4D55-9437-B080D4D48725}"/>
              </a:ext>
            </a:extLst>
          </p:cNvPr>
          <p:cNvSpPr txBox="1"/>
          <p:nvPr/>
        </p:nvSpPr>
        <p:spPr>
          <a:xfrm>
            <a:off x="4841995" y="2554706"/>
            <a:ext cx="2462534" cy="307777"/>
          </a:xfrm>
          <a:prstGeom prst="rect">
            <a:avLst/>
          </a:prstGeom>
          <a:noFill/>
        </p:spPr>
        <p:txBody>
          <a:bodyPr wrap="none" rtlCol="0">
            <a:spAutoFit/>
          </a:bodyPr>
          <a:lstStyle>
            <a:defPPr>
              <a:defRPr lang="ru-RU"/>
            </a:defPPr>
            <a:lvl1pPr>
              <a:defRPr sz="1400">
                <a:solidFill>
                  <a:schemeClr val="tx2"/>
                </a:solidFill>
                <a:latin typeface="Raleway Bold" pitchFamily="2" charset="-52"/>
              </a:defRPr>
            </a:lvl1pPr>
          </a:lstStyle>
          <a:p>
            <a:pPr algn="ctr"/>
            <a:r>
              <a:rPr lang="en-US" dirty="0">
                <a:latin typeface="+mn-lt"/>
              </a:rPr>
              <a:t>StarWind Health Monitoring</a:t>
            </a:r>
          </a:p>
        </p:txBody>
      </p:sp>
      <p:cxnSp>
        <p:nvCxnSpPr>
          <p:cNvPr id="17" name="Прямая со стрелкой 16">
            <a:extLst>
              <a:ext uri="{FF2B5EF4-FFF2-40B4-BE49-F238E27FC236}">
                <a16:creationId xmlns:a16="http://schemas.microsoft.com/office/drawing/2014/main" id="{81ABF58C-10EF-415A-9F1A-7CB6F4A9F08F}"/>
              </a:ext>
            </a:extLst>
          </p:cNvPr>
          <p:cNvCxnSpPr>
            <a:cxnSpLocks/>
            <a:endCxn id="9" idx="3"/>
          </p:cNvCxnSpPr>
          <p:nvPr/>
        </p:nvCxnSpPr>
        <p:spPr>
          <a:xfrm flipH="1" flipV="1">
            <a:off x="4203757" y="5402547"/>
            <a:ext cx="3781742" cy="5844"/>
          </a:xfrm>
          <a:prstGeom prst="straightConnector1">
            <a:avLst/>
          </a:prstGeom>
          <a:ln w="38100" cap="sq">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A8E6F29-59C0-4499-A555-3448F13B153B}"/>
              </a:ext>
            </a:extLst>
          </p:cNvPr>
          <p:cNvSpPr txBox="1"/>
          <p:nvPr/>
        </p:nvSpPr>
        <p:spPr>
          <a:xfrm flipH="1">
            <a:off x="5470028" y="5042507"/>
            <a:ext cx="1410964" cy="307777"/>
          </a:xfrm>
          <a:prstGeom prst="rect">
            <a:avLst/>
          </a:prstGeom>
          <a:noFill/>
        </p:spPr>
        <p:txBody>
          <a:bodyPr wrap="none" rtlCol="0">
            <a:spAutoFit/>
          </a:bodyPr>
          <a:lstStyle>
            <a:defPPr>
              <a:defRPr lang="ru-RU"/>
            </a:defPPr>
            <a:lvl1pPr>
              <a:defRPr sz="1400">
                <a:solidFill>
                  <a:schemeClr val="tx2"/>
                </a:solidFill>
                <a:latin typeface="Raleway Bold" pitchFamily="2" charset="-52"/>
              </a:defRPr>
            </a:lvl1pPr>
          </a:lstStyle>
          <a:p>
            <a:pPr algn="ctr"/>
            <a:r>
              <a:rPr lang="en-US" dirty="0">
                <a:latin typeface="+mn-lt"/>
              </a:rPr>
              <a:t>Support Team</a:t>
            </a:r>
          </a:p>
        </p:txBody>
      </p:sp>
      <p:cxnSp>
        <p:nvCxnSpPr>
          <p:cNvPr id="19" name="Прямая со стрелкой 18">
            <a:extLst>
              <a:ext uri="{FF2B5EF4-FFF2-40B4-BE49-F238E27FC236}">
                <a16:creationId xmlns:a16="http://schemas.microsoft.com/office/drawing/2014/main" id="{32EB3AC1-B039-4D41-818A-15512CAF496A}"/>
              </a:ext>
            </a:extLst>
          </p:cNvPr>
          <p:cNvCxnSpPr>
            <a:cxnSpLocks/>
            <a:stCxn id="12" idx="2"/>
            <a:endCxn id="13" idx="0"/>
          </p:cNvCxnSpPr>
          <p:nvPr/>
        </p:nvCxnSpPr>
        <p:spPr>
          <a:xfrm>
            <a:off x="9643074" y="3134921"/>
            <a:ext cx="0" cy="340893"/>
          </a:xfrm>
          <a:prstGeom prst="straightConnector1">
            <a:avLst/>
          </a:prstGeom>
          <a:ln w="38100" cap="sq">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a:extLst>
              <a:ext uri="{FF2B5EF4-FFF2-40B4-BE49-F238E27FC236}">
                <a16:creationId xmlns:a16="http://schemas.microsoft.com/office/drawing/2014/main" id="{94E38DBE-EF8D-4381-AEC2-331A6BCBB082}"/>
              </a:ext>
            </a:extLst>
          </p:cNvPr>
          <p:cNvCxnSpPr>
            <a:cxnSpLocks/>
            <a:stCxn id="13" idx="2"/>
            <a:endCxn id="14" idx="0"/>
          </p:cNvCxnSpPr>
          <p:nvPr/>
        </p:nvCxnSpPr>
        <p:spPr>
          <a:xfrm>
            <a:off x="9643074" y="3983908"/>
            <a:ext cx="0" cy="347221"/>
          </a:xfrm>
          <a:prstGeom prst="straightConnector1">
            <a:avLst/>
          </a:prstGeom>
          <a:ln w="38100" cap="sq">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a:extLst>
              <a:ext uri="{FF2B5EF4-FFF2-40B4-BE49-F238E27FC236}">
                <a16:creationId xmlns:a16="http://schemas.microsoft.com/office/drawing/2014/main" id="{ABFBB88F-90F2-4865-90AA-936EAACC19A6}"/>
              </a:ext>
            </a:extLst>
          </p:cNvPr>
          <p:cNvCxnSpPr>
            <a:cxnSpLocks/>
            <a:stCxn id="14" idx="2"/>
            <a:endCxn id="15" idx="0"/>
          </p:cNvCxnSpPr>
          <p:nvPr/>
        </p:nvCxnSpPr>
        <p:spPr>
          <a:xfrm>
            <a:off x="9643074" y="4839223"/>
            <a:ext cx="0" cy="309277"/>
          </a:xfrm>
          <a:prstGeom prst="straightConnector1">
            <a:avLst/>
          </a:prstGeom>
          <a:ln w="38100" cap="sq">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BA048B0-DF32-4F06-A46B-3B432EFAE5CE}"/>
              </a:ext>
            </a:extLst>
          </p:cNvPr>
          <p:cNvSpPr txBox="1"/>
          <p:nvPr/>
        </p:nvSpPr>
        <p:spPr>
          <a:xfrm>
            <a:off x="1430091" y="2036028"/>
            <a:ext cx="2303836" cy="307777"/>
          </a:xfrm>
          <a:prstGeom prst="rect">
            <a:avLst/>
          </a:prstGeom>
          <a:noFill/>
        </p:spPr>
        <p:txBody>
          <a:bodyPr wrap="none" rtlCol="0">
            <a:spAutoFit/>
          </a:bodyPr>
          <a:lstStyle/>
          <a:p>
            <a:r>
              <a:rPr lang="en-US" sz="1400" dirty="0">
                <a:solidFill>
                  <a:schemeClr val="tx2"/>
                </a:solidFill>
                <a:latin typeface="Raleway Bold" pitchFamily="2" charset="-52"/>
              </a:rPr>
              <a:t>Customer’s Environment</a:t>
            </a:r>
          </a:p>
        </p:txBody>
      </p:sp>
      <p:pic>
        <p:nvPicPr>
          <p:cNvPr id="23" name="Рисунок 22">
            <a:extLst>
              <a:ext uri="{FF2B5EF4-FFF2-40B4-BE49-F238E27FC236}">
                <a16:creationId xmlns:a16="http://schemas.microsoft.com/office/drawing/2014/main" id="{7F030B73-BCA6-4BF2-8697-2F48E2DAAFF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000250" y="2126516"/>
            <a:ext cx="1526260" cy="172743"/>
          </a:xfrm>
          <a:prstGeom prst="rect">
            <a:avLst/>
          </a:prstGeom>
        </p:spPr>
      </p:pic>
      <p:pic>
        <p:nvPicPr>
          <p:cNvPr id="24" name="Рисунок 23">
            <a:extLst>
              <a:ext uri="{FF2B5EF4-FFF2-40B4-BE49-F238E27FC236}">
                <a16:creationId xmlns:a16="http://schemas.microsoft.com/office/drawing/2014/main" id="{B2F91041-9979-4AAE-BB0D-F35C7B772F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897815" y="2696287"/>
            <a:ext cx="375559" cy="332391"/>
          </a:xfrm>
          <a:prstGeom prst="rect">
            <a:avLst/>
          </a:prstGeom>
        </p:spPr>
      </p:pic>
      <p:sp>
        <p:nvSpPr>
          <p:cNvPr id="25" name="Заголовок 4">
            <a:extLst>
              <a:ext uri="{FF2B5EF4-FFF2-40B4-BE49-F238E27FC236}">
                <a16:creationId xmlns:a16="http://schemas.microsoft.com/office/drawing/2014/main" id="{1406D263-418D-4437-98C0-276224597F39}"/>
              </a:ext>
            </a:extLst>
          </p:cNvPr>
          <p:cNvSpPr txBox="1">
            <a:spLocks/>
          </p:cNvSpPr>
          <p:nvPr/>
        </p:nvSpPr>
        <p:spPr bwMode="auto">
          <a:xfrm>
            <a:off x="2143124" y="5887524"/>
            <a:ext cx="8275805" cy="548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Font typeface="Arial" charset="0"/>
              <a:buNone/>
              <a:defRPr lang="ru-RU" altLang="ru-RU" sz="2000" b="1" kern="1200" dirty="0">
                <a:solidFill>
                  <a:schemeClr val="tx1">
                    <a:lumMod val="75000"/>
                    <a:lumOff val="25000"/>
                  </a:schemeClr>
                </a:solidFill>
                <a:latin typeface="Calibri (Основной текст)"/>
                <a:ea typeface="Tahoma" panose="020B0604030504040204" pitchFamily="34" charset="0"/>
                <a:cs typeface="Tahoma" panose="020B0604030504040204"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r>
              <a:rPr lang="en-US" sz="1800" b="0" dirty="0">
                <a:solidFill>
                  <a:schemeClr val="tx2"/>
                </a:solidFill>
                <a:latin typeface="+mn-lt"/>
              </a:rPr>
              <a:t>There is no need to even submit a support ticket for a resolution!</a:t>
            </a:r>
          </a:p>
        </p:txBody>
      </p:sp>
    </p:spTree>
    <p:extLst>
      <p:ext uri="{BB962C8B-B14F-4D97-AF65-F5344CB8AC3E}">
        <p14:creationId xmlns:p14="http://schemas.microsoft.com/office/powerpoint/2010/main" val="171160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1" presetClass="emph" presetSubtype="2" fill="hold" nodeType="withEffect">
                                  <p:stCondLst>
                                    <p:cond delay="0"/>
                                  </p:stCondLst>
                                  <p:childTnLst>
                                    <p:animClr clrSpc="rgb" dir="cw">
                                      <p:cBhvr>
                                        <p:cTn id="31" dur="500" fill="hold"/>
                                        <p:tgtEl>
                                          <p:spTgt spid="8"/>
                                        </p:tgtEl>
                                        <p:attrNameLst>
                                          <p:attrName>fillcolor</p:attrName>
                                        </p:attrNameLst>
                                      </p:cBhvr>
                                      <p:to>
                                        <a:srgbClr val="FFFFFF"/>
                                      </p:to>
                                    </p:animClr>
                                    <p:set>
                                      <p:cBhvr>
                                        <p:cTn id="32" dur="500" fill="hold"/>
                                        <p:tgtEl>
                                          <p:spTgt spid="8"/>
                                        </p:tgtEl>
                                        <p:attrNameLst>
                                          <p:attrName>fill.type</p:attrName>
                                        </p:attrNameLst>
                                      </p:cBhvr>
                                      <p:to>
                                        <p:strVal val="solid"/>
                                      </p:to>
                                    </p:set>
                                    <p:set>
                                      <p:cBhvr>
                                        <p:cTn id="33" dur="500" fill="hold"/>
                                        <p:tgtEl>
                                          <p:spTgt spid="8"/>
                                        </p:tgtEl>
                                        <p:attrNameLst>
                                          <p:attrName>fill.on</p:attrName>
                                        </p:attrNameLst>
                                      </p:cBhvr>
                                      <p:to>
                                        <p:strVal val="true"/>
                                      </p:to>
                                    </p:set>
                                  </p:childTnLst>
                                </p:cTn>
                              </p:par>
                              <p:par>
                                <p:cTn id="34" presetID="3" presetClass="emph" presetSubtype="2" fill="hold" grpId="1" nodeType="withEffect">
                                  <p:stCondLst>
                                    <p:cond delay="0"/>
                                  </p:stCondLst>
                                  <p:childTnLst>
                                    <p:animClr clrSpc="rgb" dir="cw">
                                      <p:cBhvr override="childStyle">
                                        <p:cTn id="35" dur="500" fill="hold"/>
                                        <p:tgtEl>
                                          <p:spTgt spid="8"/>
                                        </p:tgtEl>
                                        <p:attrNameLst>
                                          <p:attrName>style.color</p:attrName>
                                        </p:attrNameLst>
                                      </p:cBhvr>
                                      <p:to>
                                        <a:schemeClr val="tx2"/>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up)">
                                      <p:cBhvr>
                                        <p:cTn id="40" dur="500"/>
                                        <p:tgtEl>
                                          <p:spTgt spid="19"/>
                                        </p:tgtEl>
                                      </p:cBhvr>
                                    </p:animEffec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par>
                                <p:cTn id="47" presetID="1" presetClass="emph" presetSubtype="2" fill="hold" nodeType="withEffect">
                                  <p:stCondLst>
                                    <p:cond delay="0"/>
                                  </p:stCondLst>
                                  <p:childTnLst>
                                    <p:animClr clrSpc="rgb" dir="cw">
                                      <p:cBhvr>
                                        <p:cTn id="48" dur="500" fill="hold"/>
                                        <p:tgtEl>
                                          <p:spTgt spid="12"/>
                                        </p:tgtEl>
                                        <p:attrNameLst>
                                          <p:attrName>fillcolor</p:attrName>
                                        </p:attrNameLst>
                                      </p:cBhvr>
                                      <p:to>
                                        <a:srgbClr val="FFFFFF"/>
                                      </p:to>
                                    </p:animClr>
                                    <p:set>
                                      <p:cBhvr>
                                        <p:cTn id="49" dur="500" fill="hold"/>
                                        <p:tgtEl>
                                          <p:spTgt spid="12"/>
                                        </p:tgtEl>
                                        <p:attrNameLst>
                                          <p:attrName>fill.type</p:attrName>
                                        </p:attrNameLst>
                                      </p:cBhvr>
                                      <p:to>
                                        <p:strVal val="solid"/>
                                      </p:to>
                                    </p:set>
                                    <p:set>
                                      <p:cBhvr>
                                        <p:cTn id="50" dur="500" fill="hold"/>
                                        <p:tgtEl>
                                          <p:spTgt spid="12"/>
                                        </p:tgtEl>
                                        <p:attrNameLst>
                                          <p:attrName>fill.on</p:attrName>
                                        </p:attrNameLst>
                                      </p:cBhvr>
                                      <p:to>
                                        <p:strVal val="true"/>
                                      </p:to>
                                    </p:set>
                                  </p:childTnLst>
                                </p:cTn>
                              </p:par>
                              <p:par>
                                <p:cTn id="51" presetID="3" presetClass="emph" presetSubtype="2" fill="hold" grpId="1" nodeType="withEffect">
                                  <p:stCondLst>
                                    <p:cond delay="0"/>
                                  </p:stCondLst>
                                  <p:childTnLst>
                                    <p:animClr clrSpc="rgb" dir="cw">
                                      <p:cBhvr override="childStyle">
                                        <p:cTn id="52" dur="500" fill="hold"/>
                                        <p:tgtEl>
                                          <p:spTgt spid="12"/>
                                        </p:tgtEl>
                                        <p:attrNameLst>
                                          <p:attrName>style.color</p:attrName>
                                        </p:attrNameLst>
                                      </p:cBhvr>
                                      <p:to>
                                        <a:schemeClr val="tx2"/>
                                      </p:to>
                                    </p:animClr>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up)">
                                      <p:cBhvr>
                                        <p:cTn id="57" dur="500"/>
                                        <p:tgtEl>
                                          <p:spTgt spid="20"/>
                                        </p:tgtEl>
                                      </p:cBhvr>
                                    </p:animEffect>
                                  </p:childTnLst>
                                </p:cTn>
                              </p:par>
                            </p:childTnLst>
                          </p:cTn>
                        </p:par>
                        <p:par>
                          <p:cTn id="58" fill="hold">
                            <p:stCondLst>
                              <p:cond delay="500"/>
                            </p:stCondLst>
                            <p:childTnLst>
                              <p:par>
                                <p:cTn id="59" presetID="53" presetClass="entr" presetSubtype="16"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par>
                                <p:cTn id="64" presetID="1" presetClass="emph" presetSubtype="2" fill="hold" nodeType="withEffect">
                                  <p:stCondLst>
                                    <p:cond delay="0"/>
                                  </p:stCondLst>
                                  <p:childTnLst>
                                    <p:animClr clrSpc="rgb" dir="cw">
                                      <p:cBhvr>
                                        <p:cTn id="65" dur="500" fill="hold"/>
                                        <p:tgtEl>
                                          <p:spTgt spid="13"/>
                                        </p:tgtEl>
                                        <p:attrNameLst>
                                          <p:attrName>fillcolor</p:attrName>
                                        </p:attrNameLst>
                                      </p:cBhvr>
                                      <p:to>
                                        <a:srgbClr val="FFFFFF"/>
                                      </p:to>
                                    </p:animClr>
                                    <p:set>
                                      <p:cBhvr>
                                        <p:cTn id="66" dur="500" fill="hold"/>
                                        <p:tgtEl>
                                          <p:spTgt spid="13"/>
                                        </p:tgtEl>
                                        <p:attrNameLst>
                                          <p:attrName>fill.type</p:attrName>
                                        </p:attrNameLst>
                                      </p:cBhvr>
                                      <p:to>
                                        <p:strVal val="solid"/>
                                      </p:to>
                                    </p:set>
                                    <p:set>
                                      <p:cBhvr>
                                        <p:cTn id="67" dur="500" fill="hold"/>
                                        <p:tgtEl>
                                          <p:spTgt spid="13"/>
                                        </p:tgtEl>
                                        <p:attrNameLst>
                                          <p:attrName>fill.on</p:attrName>
                                        </p:attrNameLst>
                                      </p:cBhvr>
                                      <p:to>
                                        <p:strVal val="true"/>
                                      </p:to>
                                    </p:set>
                                  </p:childTnLst>
                                </p:cTn>
                              </p:par>
                              <p:par>
                                <p:cTn id="68" presetID="3" presetClass="emph" presetSubtype="2" fill="hold" grpId="1" nodeType="withEffect">
                                  <p:stCondLst>
                                    <p:cond delay="0"/>
                                  </p:stCondLst>
                                  <p:childTnLst>
                                    <p:animClr clrSpc="rgb" dir="cw">
                                      <p:cBhvr override="childStyle">
                                        <p:cTn id="69" dur="500" fill="hold"/>
                                        <p:tgtEl>
                                          <p:spTgt spid="13"/>
                                        </p:tgtEl>
                                        <p:attrNameLst>
                                          <p:attrName>style.color</p:attrName>
                                        </p:attrNameLst>
                                      </p:cBhvr>
                                      <p:to>
                                        <a:schemeClr val="tx2"/>
                                      </p:to>
                                    </p:animClr>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up)">
                                      <p:cBhvr>
                                        <p:cTn id="74" dur="500"/>
                                        <p:tgtEl>
                                          <p:spTgt spid="21"/>
                                        </p:tgtEl>
                                      </p:cBhvr>
                                    </p:animEffect>
                                  </p:childTnLst>
                                </p:cTn>
                              </p:par>
                            </p:childTnLst>
                          </p:cTn>
                        </p:par>
                        <p:par>
                          <p:cTn id="75" fill="hold">
                            <p:stCondLst>
                              <p:cond delay="500"/>
                            </p:stCondLst>
                            <p:childTnLst>
                              <p:par>
                                <p:cTn id="76" presetID="53" presetClass="entr" presetSubtype="16"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500" fill="hold"/>
                                        <p:tgtEl>
                                          <p:spTgt spid="15"/>
                                        </p:tgtEl>
                                        <p:attrNameLst>
                                          <p:attrName>ppt_w</p:attrName>
                                        </p:attrNameLst>
                                      </p:cBhvr>
                                      <p:tavLst>
                                        <p:tav tm="0">
                                          <p:val>
                                            <p:fltVal val="0"/>
                                          </p:val>
                                        </p:tav>
                                        <p:tav tm="100000">
                                          <p:val>
                                            <p:strVal val="#ppt_w"/>
                                          </p:val>
                                        </p:tav>
                                      </p:tavLst>
                                    </p:anim>
                                    <p:anim calcmode="lin" valueType="num">
                                      <p:cBhvr>
                                        <p:cTn id="79" dur="500" fill="hold"/>
                                        <p:tgtEl>
                                          <p:spTgt spid="15"/>
                                        </p:tgtEl>
                                        <p:attrNameLst>
                                          <p:attrName>ppt_h</p:attrName>
                                        </p:attrNameLst>
                                      </p:cBhvr>
                                      <p:tavLst>
                                        <p:tav tm="0">
                                          <p:val>
                                            <p:fltVal val="0"/>
                                          </p:val>
                                        </p:tav>
                                        <p:tav tm="100000">
                                          <p:val>
                                            <p:strVal val="#ppt_h"/>
                                          </p:val>
                                        </p:tav>
                                      </p:tavLst>
                                    </p:anim>
                                    <p:animEffect transition="in" filter="fade">
                                      <p:cBhvr>
                                        <p:cTn id="80" dur="500"/>
                                        <p:tgtEl>
                                          <p:spTgt spid="15"/>
                                        </p:tgtEl>
                                      </p:cBhvr>
                                    </p:animEffect>
                                  </p:childTnLst>
                                </p:cTn>
                              </p:par>
                              <p:par>
                                <p:cTn id="81" presetID="1" presetClass="emph" presetSubtype="2" fill="hold" nodeType="withEffect">
                                  <p:stCondLst>
                                    <p:cond delay="0"/>
                                  </p:stCondLst>
                                  <p:childTnLst>
                                    <p:animClr clrSpc="rgb" dir="cw">
                                      <p:cBhvr>
                                        <p:cTn id="82" dur="500" fill="hold"/>
                                        <p:tgtEl>
                                          <p:spTgt spid="14"/>
                                        </p:tgtEl>
                                        <p:attrNameLst>
                                          <p:attrName>fillcolor</p:attrName>
                                        </p:attrNameLst>
                                      </p:cBhvr>
                                      <p:to>
                                        <a:srgbClr val="FFFFFF"/>
                                      </p:to>
                                    </p:animClr>
                                    <p:set>
                                      <p:cBhvr>
                                        <p:cTn id="83" dur="500" fill="hold"/>
                                        <p:tgtEl>
                                          <p:spTgt spid="14"/>
                                        </p:tgtEl>
                                        <p:attrNameLst>
                                          <p:attrName>fill.type</p:attrName>
                                        </p:attrNameLst>
                                      </p:cBhvr>
                                      <p:to>
                                        <p:strVal val="solid"/>
                                      </p:to>
                                    </p:set>
                                    <p:set>
                                      <p:cBhvr>
                                        <p:cTn id="84" dur="500" fill="hold"/>
                                        <p:tgtEl>
                                          <p:spTgt spid="14"/>
                                        </p:tgtEl>
                                        <p:attrNameLst>
                                          <p:attrName>fill.on</p:attrName>
                                        </p:attrNameLst>
                                      </p:cBhvr>
                                      <p:to>
                                        <p:strVal val="true"/>
                                      </p:to>
                                    </p:set>
                                  </p:childTnLst>
                                </p:cTn>
                              </p:par>
                              <p:par>
                                <p:cTn id="85" presetID="3" presetClass="emph" presetSubtype="2" fill="hold" grpId="1" nodeType="withEffect">
                                  <p:stCondLst>
                                    <p:cond delay="0"/>
                                  </p:stCondLst>
                                  <p:childTnLst>
                                    <p:animClr clrSpc="rgb" dir="cw">
                                      <p:cBhvr override="childStyle">
                                        <p:cTn id="86" dur="500" fill="hold"/>
                                        <p:tgtEl>
                                          <p:spTgt spid="14"/>
                                        </p:tgtEl>
                                        <p:attrNameLst>
                                          <p:attrName>style.color</p:attrName>
                                        </p:attrNameLst>
                                      </p:cBhvr>
                                      <p:to>
                                        <a:schemeClr val="tx2"/>
                                      </p:to>
                                    </p:animClr>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right)">
                                      <p:cBhvr>
                                        <p:cTn id="91" dur="500"/>
                                        <p:tgtEl>
                                          <p:spTgt spid="17"/>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wipe(right)">
                                      <p:cBhvr>
                                        <p:cTn id="94" dur="500"/>
                                        <p:tgtEl>
                                          <p:spTgt spid="18"/>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9"/>
                                        </p:tgtEl>
                                        <p:attrNameLst>
                                          <p:attrName>style.visibility</p:attrName>
                                        </p:attrNameLst>
                                      </p:cBhvr>
                                      <p:to>
                                        <p:strVal val="visible"/>
                                      </p:to>
                                    </p:set>
                                    <p:anim calcmode="lin" valueType="num">
                                      <p:cBhvr>
                                        <p:cTn id="99" dur="500" fill="hold"/>
                                        <p:tgtEl>
                                          <p:spTgt spid="9"/>
                                        </p:tgtEl>
                                        <p:attrNameLst>
                                          <p:attrName>ppt_w</p:attrName>
                                        </p:attrNameLst>
                                      </p:cBhvr>
                                      <p:tavLst>
                                        <p:tav tm="0">
                                          <p:val>
                                            <p:fltVal val="0"/>
                                          </p:val>
                                        </p:tav>
                                        <p:tav tm="100000">
                                          <p:val>
                                            <p:strVal val="#ppt_w"/>
                                          </p:val>
                                        </p:tav>
                                      </p:tavLst>
                                    </p:anim>
                                    <p:anim calcmode="lin" valueType="num">
                                      <p:cBhvr>
                                        <p:cTn id="100" dur="500" fill="hold"/>
                                        <p:tgtEl>
                                          <p:spTgt spid="9"/>
                                        </p:tgtEl>
                                        <p:attrNameLst>
                                          <p:attrName>ppt_h</p:attrName>
                                        </p:attrNameLst>
                                      </p:cBhvr>
                                      <p:tavLst>
                                        <p:tav tm="0">
                                          <p:val>
                                            <p:fltVal val="0"/>
                                          </p:val>
                                        </p:tav>
                                        <p:tav tm="100000">
                                          <p:val>
                                            <p:strVal val="#ppt_h"/>
                                          </p:val>
                                        </p:tav>
                                      </p:tavLst>
                                    </p:anim>
                                    <p:animEffect transition="in" filter="fade">
                                      <p:cBhvr>
                                        <p:cTn id="101" dur="500"/>
                                        <p:tgtEl>
                                          <p:spTgt spid="9"/>
                                        </p:tgtEl>
                                      </p:cBhvr>
                                    </p:animEffect>
                                  </p:childTnLst>
                                </p:cTn>
                              </p:par>
                              <p:par>
                                <p:cTn id="102" presetID="1" presetClass="emph" presetSubtype="2" fill="hold" nodeType="withEffect">
                                  <p:stCondLst>
                                    <p:cond delay="0"/>
                                  </p:stCondLst>
                                  <p:childTnLst>
                                    <p:animClr clrSpc="rgb" dir="cw">
                                      <p:cBhvr>
                                        <p:cTn id="103" dur="500" fill="hold"/>
                                        <p:tgtEl>
                                          <p:spTgt spid="15"/>
                                        </p:tgtEl>
                                        <p:attrNameLst>
                                          <p:attrName>fillcolor</p:attrName>
                                        </p:attrNameLst>
                                      </p:cBhvr>
                                      <p:to>
                                        <a:srgbClr val="FFFFFF"/>
                                      </p:to>
                                    </p:animClr>
                                    <p:set>
                                      <p:cBhvr>
                                        <p:cTn id="104" dur="500" fill="hold"/>
                                        <p:tgtEl>
                                          <p:spTgt spid="15"/>
                                        </p:tgtEl>
                                        <p:attrNameLst>
                                          <p:attrName>fill.type</p:attrName>
                                        </p:attrNameLst>
                                      </p:cBhvr>
                                      <p:to>
                                        <p:strVal val="solid"/>
                                      </p:to>
                                    </p:set>
                                    <p:set>
                                      <p:cBhvr>
                                        <p:cTn id="105" dur="500" fill="hold"/>
                                        <p:tgtEl>
                                          <p:spTgt spid="15"/>
                                        </p:tgtEl>
                                        <p:attrNameLst>
                                          <p:attrName>fill.on</p:attrName>
                                        </p:attrNameLst>
                                      </p:cBhvr>
                                      <p:to>
                                        <p:strVal val="true"/>
                                      </p:to>
                                    </p:set>
                                  </p:childTnLst>
                                </p:cTn>
                              </p:par>
                              <p:par>
                                <p:cTn id="106" presetID="3" presetClass="emph" presetSubtype="2" fill="hold" grpId="1" nodeType="withEffect">
                                  <p:stCondLst>
                                    <p:cond delay="0"/>
                                  </p:stCondLst>
                                  <p:childTnLst>
                                    <p:animClr clrSpc="rgb" dir="cw">
                                      <p:cBhvr override="childStyle">
                                        <p:cTn id="107" dur="500" fill="hold"/>
                                        <p:tgtEl>
                                          <p:spTgt spid="15"/>
                                        </p:tgtEl>
                                        <p:attrNameLst>
                                          <p:attrName>style.color</p:attrName>
                                        </p:attrNameLst>
                                      </p:cBhvr>
                                      <p:to>
                                        <a:schemeClr val="tx2"/>
                                      </p:to>
                                    </p:animClr>
                                  </p:childTnLst>
                                </p:cTn>
                              </p:par>
                            </p:childTnLst>
                          </p:cTn>
                        </p:par>
                        <p:par>
                          <p:cTn id="108" fill="hold">
                            <p:stCondLst>
                              <p:cond delay="500"/>
                            </p:stCondLst>
                            <p:childTnLst>
                              <p:par>
                                <p:cTn id="109" presetID="1" presetClass="emph" presetSubtype="2" fill="hold" nodeType="afterEffect">
                                  <p:stCondLst>
                                    <p:cond delay="0"/>
                                  </p:stCondLst>
                                  <p:childTnLst>
                                    <p:animClr clrSpc="rgb" dir="cw">
                                      <p:cBhvr>
                                        <p:cTn id="110" dur="500" fill="hold"/>
                                        <p:tgtEl>
                                          <p:spTgt spid="9"/>
                                        </p:tgtEl>
                                        <p:attrNameLst>
                                          <p:attrName>fillcolor</p:attrName>
                                        </p:attrNameLst>
                                      </p:cBhvr>
                                      <p:to>
                                        <a:srgbClr val="FFFFFF"/>
                                      </p:to>
                                    </p:animClr>
                                    <p:set>
                                      <p:cBhvr>
                                        <p:cTn id="111" dur="500" fill="hold"/>
                                        <p:tgtEl>
                                          <p:spTgt spid="9"/>
                                        </p:tgtEl>
                                        <p:attrNameLst>
                                          <p:attrName>fill.type</p:attrName>
                                        </p:attrNameLst>
                                      </p:cBhvr>
                                      <p:to>
                                        <p:strVal val="solid"/>
                                      </p:to>
                                    </p:set>
                                    <p:set>
                                      <p:cBhvr>
                                        <p:cTn id="112" dur="500" fill="hold"/>
                                        <p:tgtEl>
                                          <p:spTgt spid="9"/>
                                        </p:tgtEl>
                                        <p:attrNameLst>
                                          <p:attrName>fill.on</p:attrName>
                                        </p:attrNameLst>
                                      </p:cBhvr>
                                      <p:to>
                                        <p:strVal val="true"/>
                                      </p:to>
                                    </p:set>
                                  </p:childTnLst>
                                </p:cTn>
                              </p:par>
                              <p:par>
                                <p:cTn id="113" presetID="3" presetClass="emph" presetSubtype="2" fill="hold" grpId="1" nodeType="withEffect">
                                  <p:stCondLst>
                                    <p:cond delay="0"/>
                                  </p:stCondLst>
                                  <p:childTnLst>
                                    <p:animClr clrSpc="rgb" dir="cw">
                                      <p:cBhvr override="childStyle">
                                        <p:cTn id="114" dur="500" fill="hold"/>
                                        <p:tgtEl>
                                          <p:spTgt spid="9"/>
                                        </p:tgtEl>
                                        <p:attrNameLst>
                                          <p:attrName>style.color</p:attrName>
                                        </p:attrNameLst>
                                      </p:cBhvr>
                                      <p:to>
                                        <a:schemeClr val="tx2"/>
                                      </p:to>
                                    </p:animClr>
                                  </p:childTnLst>
                                </p:cTn>
                              </p:par>
                              <p:par>
                                <p:cTn id="115" presetID="1" presetClass="emph" presetSubtype="2" fill="hold" nodeType="withEffect">
                                  <p:stCondLst>
                                    <p:cond delay="0"/>
                                  </p:stCondLst>
                                  <p:childTnLst>
                                    <p:animClr clrSpc="rgb" dir="cw">
                                      <p:cBhvr>
                                        <p:cTn id="116" dur="500" fill="hold"/>
                                        <p:tgtEl>
                                          <p:spTgt spid="24"/>
                                        </p:tgtEl>
                                        <p:attrNameLst>
                                          <p:attrName>fillcolor</p:attrName>
                                        </p:attrNameLst>
                                      </p:cBhvr>
                                      <p:to>
                                        <a:srgbClr val="FFFFFF"/>
                                      </p:to>
                                    </p:animClr>
                                    <p:set>
                                      <p:cBhvr>
                                        <p:cTn id="117" dur="500" fill="hold"/>
                                        <p:tgtEl>
                                          <p:spTgt spid="24"/>
                                        </p:tgtEl>
                                        <p:attrNameLst>
                                          <p:attrName>fill.type</p:attrName>
                                        </p:attrNameLst>
                                      </p:cBhvr>
                                      <p:to>
                                        <p:strVal val="solid"/>
                                      </p:to>
                                    </p:set>
                                    <p:set>
                                      <p:cBhvr>
                                        <p:cTn id="118" dur="500" fill="hold"/>
                                        <p:tgtEl>
                                          <p:spTgt spid="24"/>
                                        </p:tgtEl>
                                        <p:attrNameLst>
                                          <p:attrName>fill.on</p:attrName>
                                        </p:attrNameLst>
                                      </p:cBhvr>
                                      <p:to>
                                        <p:strVal val="true"/>
                                      </p:to>
                                    </p:set>
                                  </p:childTnLst>
                                </p:cTn>
                              </p:par>
                              <p:par>
                                <p:cTn id="119" presetID="22" presetClass="entr" presetSubtype="4" fill="hold" grpId="0" nodeType="with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wipe(down)">
                                      <p:cBhvr>
                                        <p:cTn id="1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2" grpId="0" animBg="1"/>
      <p:bldP spid="12" grpId="1" animBg="1"/>
      <p:bldP spid="13" grpId="0" animBg="1"/>
      <p:bldP spid="13" grpId="1" animBg="1"/>
      <p:bldP spid="14" grpId="0" animBg="1"/>
      <p:bldP spid="14" grpId="1" animBg="1"/>
      <p:bldP spid="15" grpId="0" animBg="1"/>
      <p:bldP spid="15" grpId="1" animBg="1"/>
      <p:bldP spid="16" grpId="0"/>
      <p:bldP spid="18"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681037"/>
            <a:ext cx="7324725" cy="709613"/>
          </a:xfrm>
        </p:spPr>
        <p:txBody>
          <a:bodyPr anchor="t" anchorCtr="0">
            <a:noAutofit/>
          </a:bodyPr>
          <a:lstStyle/>
          <a:p>
            <a:pPr>
              <a:lnSpc>
                <a:spcPct val="100000"/>
              </a:lnSpc>
            </a:pPr>
            <a:r>
              <a:rPr lang="en-US" sz="4000" dirty="0"/>
              <a:t>Our Customers</a:t>
            </a:r>
            <a:endParaRPr lang="ru-UA" sz="4000" dirty="0"/>
          </a:p>
        </p:txBody>
      </p:sp>
      <p:sp>
        <p:nvSpPr>
          <p:cNvPr id="5" name="Номер слайда 4"/>
          <p:cNvSpPr>
            <a:spLocks noGrp="1"/>
          </p:cNvSpPr>
          <p:nvPr>
            <p:ph type="sldNum" sz="quarter" idx="12"/>
          </p:nvPr>
        </p:nvSpPr>
        <p:spPr>
          <a:xfrm>
            <a:off x="113244" y="6216910"/>
            <a:ext cx="490816" cy="235155"/>
          </a:xfrm>
        </p:spPr>
        <p:txBody>
          <a:bodyPr/>
          <a:lstStyle/>
          <a:p>
            <a:r>
              <a:rPr lang="en-US" dirty="0"/>
              <a:t>15</a:t>
            </a:r>
            <a:endParaRPr lang="ru-RU" dirty="0"/>
          </a:p>
        </p:txBody>
      </p:sp>
      <p:pic>
        <p:nvPicPr>
          <p:cNvPr id="142" name="Picture 4">
            <a:extLst>
              <a:ext uri="{FF2B5EF4-FFF2-40B4-BE49-F238E27FC236}">
                <a16:creationId xmlns:a16="http://schemas.microsoft.com/office/drawing/2014/main" id="{ED8807D5-7114-42DE-AF1D-979B52CA249B}"/>
              </a:ext>
            </a:extLst>
          </p:cNvPr>
          <p:cNvPicPr>
            <a:picLocks noChangeAspect="1"/>
          </p:cNvPicPr>
          <p:nvPr/>
        </p:nvPicPr>
        <p:blipFill>
          <a:blip r:embed="rId3"/>
          <a:stretch>
            <a:fillRect/>
          </a:stretch>
        </p:blipFill>
        <p:spPr>
          <a:xfrm>
            <a:off x="1586890" y="2038175"/>
            <a:ext cx="1242005" cy="405478"/>
          </a:xfrm>
          <a:prstGeom prst="rect">
            <a:avLst/>
          </a:prstGeom>
        </p:spPr>
      </p:pic>
      <p:pic>
        <p:nvPicPr>
          <p:cNvPr id="143" name="Picture 6">
            <a:extLst>
              <a:ext uri="{FF2B5EF4-FFF2-40B4-BE49-F238E27FC236}">
                <a16:creationId xmlns:a16="http://schemas.microsoft.com/office/drawing/2014/main" id="{2E51737B-E6F2-4925-9F0D-3726A2497261}"/>
              </a:ext>
            </a:extLst>
          </p:cNvPr>
          <p:cNvPicPr>
            <a:picLocks noChangeAspect="1"/>
          </p:cNvPicPr>
          <p:nvPr/>
        </p:nvPicPr>
        <p:blipFill>
          <a:blip r:embed="rId4"/>
          <a:stretch>
            <a:fillRect/>
          </a:stretch>
        </p:blipFill>
        <p:spPr>
          <a:xfrm>
            <a:off x="4525886" y="2048074"/>
            <a:ext cx="868093" cy="383696"/>
          </a:xfrm>
          <a:prstGeom prst="rect">
            <a:avLst/>
          </a:prstGeom>
        </p:spPr>
      </p:pic>
      <p:pic>
        <p:nvPicPr>
          <p:cNvPr id="144" name="Graphic 8">
            <a:extLst>
              <a:ext uri="{FF2B5EF4-FFF2-40B4-BE49-F238E27FC236}">
                <a16:creationId xmlns:a16="http://schemas.microsoft.com/office/drawing/2014/main" id="{C216F1F1-7C21-47B6-9A20-81F2682FB7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46701" y="2077899"/>
            <a:ext cx="1547927" cy="318067"/>
          </a:xfrm>
          <a:prstGeom prst="rect">
            <a:avLst/>
          </a:prstGeom>
        </p:spPr>
      </p:pic>
      <p:pic>
        <p:nvPicPr>
          <p:cNvPr id="145" name="Graphic 10">
            <a:extLst>
              <a:ext uri="{FF2B5EF4-FFF2-40B4-BE49-F238E27FC236}">
                <a16:creationId xmlns:a16="http://schemas.microsoft.com/office/drawing/2014/main" id="{6B0972AB-B7BE-4F6F-9417-61C91F44AEC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16354" y="3257769"/>
            <a:ext cx="1252178" cy="374984"/>
          </a:xfrm>
          <a:prstGeom prst="rect">
            <a:avLst/>
          </a:prstGeom>
        </p:spPr>
      </p:pic>
      <p:pic>
        <p:nvPicPr>
          <p:cNvPr id="146" name="Graphic 12">
            <a:extLst>
              <a:ext uri="{FF2B5EF4-FFF2-40B4-BE49-F238E27FC236}">
                <a16:creationId xmlns:a16="http://schemas.microsoft.com/office/drawing/2014/main" id="{D8873C2D-1674-4335-94CA-574602974B8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09139" y="3283743"/>
            <a:ext cx="1384530" cy="317832"/>
          </a:xfrm>
          <a:prstGeom prst="rect">
            <a:avLst/>
          </a:prstGeom>
        </p:spPr>
      </p:pic>
      <p:pic>
        <p:nvPicPr>
          <p:cNvPr id="147" name="Graphic 14">
            <a:extLst>
              <a:ext uri="{FF2B5EF4-FFF2-40B4-BE49-F238E27FC236}">
                <a16:creationId xmlns:a16="http://schemas.microsoft.com/office/drawing/2014/main" id="{16C5EC0A-314D-4D94-8A6C-16DE23B38A2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92489" y="3231923"/>
            <a:ext cx="1463995" cy="431856"/>
          </a:xfrm>
          <a:prstGeom prst="rect">
            <a:avLst/>
          </a:prstGeom>
        </p:spPr>
      </p:pic>
      <p:pic>
        <p:nvPicPr>
          <p:cNvPr id="148" name="Graphic 16">
            <a:extLst>
              <a:ext uri="{FF2B5EF4-FFF2-40B4-BE49-F238E27FC236}">
                <a16:creationId xmlns:a16="http://schemas.microsoft.com/office/drawing/2014/main" id="{5EDF2D08-A336-489E-9FBA-125F549AEEB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620015" y="4558050"/>
            <a:ext cx="1181285" cy="215410"/>
          </a:xfrm>
          <a:prstGeom prst="rect">
            <a:avLst/>
          </a:prstGeom>
        </p:spPr>
      </p:pic>
      <p:pic>
        <p:nvPicPr>
          <p:cNvPr id="149" name="Graphic 18">
            <a:extLst>
              <a:ext uri="{FF2B5EF4-FFF2-40B4-BE49-F238E27FC236}">
                <a16:creationId xmlns:a16="http://schemas.microsoft.com/office/drawing/2014/main" id="{0A2E61A2-FB05-4FC9-8685-F7D166FD9B9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138985" y="4557164"/>
            <a:ext cx="1195458" cy="217357"/>
          </a:xfrm>
          <a:prstGeom prst="rect">
            <a:avLst/>
          </a:prstGeom>
        </p:spPr>
      </p:pic>
      <p:pic>
        <p:nvPicPr>
          <p:cNvPr id="150" name="Graphic 20">
            <a:extLst>
              <a:ext uri="{FF2B5EF4-FFF2-40B4-BE49-F238E27FC236}">
                <a16:creationId xmlns:a16="http://schemas.microsoft.com/office/drawing/2014/main" id="{D5CF2565-764C-4A70-A915-322C36E5139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112159" y="1957993"/>
            <a:ext cx="508216" cy="581907"/>
          </a:xfrm>
          <a:prstGeom prst="rect">
            <a:avLst/>
          </a:prstGeom>
        </p:spPr>
      </p:pic>
      <p:pic>
        <p:nvPicPr>
          <p:cNvPr id="151" name="Graphic 22">
            <a:extLst>
              <a:ext uri="{FF2B5EF4-FFF2-40B4-BE49-F238E27FC236}">
                <a16:creationId xmlns:a16="http://schemas.microsoft.com/office/drawing/2014/main" id="{E2572E66-DD68-4AF0-8124-2A9B47A0A31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577420" y="4552322"/>
            <a:ext cx="1488428" cy="228015"/>
          </a:xfrm>
          <a:prstGeom prst="rect">
            <a:avLst/>
          </a:prstGeom>
        </p:spPr>
      </p:pic>
      <p:pic>
        <p:nvPicPr>
          <p:cNvPr id="152" name="Picture 24">
            <a:extLst>
              <a:ext uri="{FF2B5EF4-FFF2-40B4-BE49-F238E27FC236}">
                <a16:creationId xmlns:a16="http://schemas.microsoft.com/office/drawing/2014/main" id="{B98CCC13-161A-412B-BA21-EBC66172EE9A}"/>
              </a:ext>
            </a:extLst>
          </p:cNvPr>
          <p:cNvPicPr>
            <a:picLocks noChangeAspect="1"/>
          </p:cNvPicPr>
          <p:nvPr/>
        </p:nvPicPr>
        <p:blipFill>
          <a:blip r:embed="rId21"/>
          <a:stretch>
            <a:fillRect/>
          </a:stretch>
        </p:blipFill>
        <p:spPr>
          <a:xfrm>
            <a:off x="4316354" y="4446497"/>
            <a:ext cx="1252178" cy="460871"/>
          </a:xfrm>
          <a:prstGeom prst="rect">
            <a:avLst/>
          </a:prstGeom>
        </p:spPr>
      </p:pic>
      <p:pic>
        <p:nvPicPr>
          <p:cNvPr id="153" name="Graphic 26">
            <a:extLst>
              <a:ext uri="{FF2B5EF4-FFF2-40B4-BE49-F238E27FC236}">
                <a16:creationId xmlns:a16="http://schemas.microsoft.com/office/drawing/2014/main" id="{DC3B7AEC-0FF9-42FC-BECC-0DD8FBE7EA6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187473" y="5681953"/>
            <a:ext cx="1488428" cy="206947"/>
          </a:xfrm>
          <a:prstGeom prst="rect">
            <a:avLst/>
          </a:prstGeom>
        </p:spPr>
      </p:pic>
      <p:pic>
        <p:nvPicPr>
          <p:cNvPr id="154" name="Graphic 28">
            <a:extLst>
              <a:ext uri="{FF2B5EF4-FFF2-40B4-BE49-F238E27FC236}">
                <a16:creationId xmlns:a16="http://schemas.microsoft.com/office/drawing/2014/main" id="{3231B685-E748-497E-AB9B-624477DECAE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703318" y="5619300"/>
            <a:ext cx="1028588" cy="344811"/>
          </a:xfrm>
          <a:prstGeom prst="rect">
            <a:avLst/>
          </a:prstGeom>
        </p:spPr>
      </p:pic>
      <p:pic>
        <p:nvPicPr>
          <p:cNvPr id="155" name="Graphic 30">
            <a:extLst>
              <a:ext uri="{FF2B5EF4-FFF2-40B4-BE49-F238E27FC236}">
                <a16:creationId xmlns:a16="http://schemas.microsoft.com/office/drawing/2014/main" id="{D93B93C7-13CF-443F-9FFC-BCA82A61AF3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9790320" y="5696883"/>
            <a:ext cx="1098167" cy="174099"/>
          </a:xfrm>
          <a:prstGeom prst="rect">
            <a:avLst/>
          </a:prstGeom>
        </p:spPr>
      </p:pic>
      <p:pic>
        <p:nvPicPr>
          <p:cNvPr id="156" name="Picture 34">
            <a:extLst>
              <a:ext uri="{FF2B5EF4-FFF2-40B4-BE49-F238E27FC236}">
                <a16:creationId xmlns:a16="http://schemas.microsoft.com/office/drawing/2014/main" id="{930CA204-9290-4AC9-89EF-F4F6A8C042CD}"/>
              </a:ext>
            </a:extLst>
          </p:cNvPr>
          <p:cNvPicPr>
            <a:picLocks noChangeAspect="1"/>
          </p:cNvPicPr>
          <p:nvPr/>
        </p:nvPicPr>
        <p:blipFill>
          <a:blip r:embed="rId28"/>
          <a:stretch>
            <a:fillRect/>
          </a:stretch>
        </p:blipFill>
        <p:spPr>
          <a:xfrm>
            <a:off x="9680781" y="3335129"/>
            <a:ext cx="1298958" cy="204762"/>
          </a:xfrm>
          <a:prstGeom prst="rect">
            <a:avLst/>
          </a:prstGeom>
        </p:spPr>
      </p:pic>
      <p:pic>
        <p:nvPicPr>
          <p:cNvPr id="157" name="Picture 3">
            <a:extLst>
              <a:ext uri="{FF2B5EF4-FFF2-40B4-BE49-F238E27FC236}">
                <a16:creationId xmlns:a16="http://schemas.microsoft.com/office/drawing/2014/main" id="{4939AD89-1C33-4A60-8040-875D85757CB7}"/>
              </a:ext>
            </a:extLst>
          </p:cNvPr>
          <p:cNvPicPr>
            <a:picLocks noChangeAspect="1"/>
          </p:cNvPicPr>
          <p:nvPr/>
        </p:nvPicPr>
        <p:blipFill rotWithShape="1">
          <a:blip r:embed="rId29"/>
          <a:srcRect t="25361"/>
          <a:stretch/>
        </p:blipFill>
        <p:spPr>
          <a:xfrm>
            <a:off x="6979161" y="5510941"/>
            <a:ext cx="1488428" cy="583244"/>
          </a:xfrm>
          <a:prstGeom prst="rect">
            <a:avLst/>
          </a:prstGeom>
        </p:spPr>
      </p:pic>
    </p:spTree>
    <p:extLst>
      <p:ext uri="{BB962C8B-B14F-4D97-AF65-F5344CB8AC3E}">
        <p14:creationId xmlns:p14="http://schemas.microsoft.com/office/powerpoint/2010/main" val="1442508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a:t>Thank You</a:t>
            </a:r>
            <a:endParaRPr lang="en-US" noProof="1"/>
          </a:p>
        </p:txBody>
      </p:sp>
    </p:spTree>
    <p:extLst>
      <p:ext uri="{BB962C8B-B14F-4D97-AF65-F5344CB8AC3E}">
        <p14:creationId xmlns:p14="http://schemas.microsoft.com/office/powerpoint/2010/main" val="2463831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79650" y="1588920"/>
            <a:ext cx="2905150" cy="844021"/>
          </a:xfrm>
        </p:spPr>
        <p:txBody>
          <a:bodyPr/>
          <a:lstStyle/>
          <a:p>
            <a:r>
              <a:rPr lang="en-US" dirty="0">
                <a:solidFill>
                  <a:schemeClr val="tx2"/>
                </a:solidFill>
              </a:rPr>
              <a:t>Agenda</a:t>
            </a:r>
            <a:endParaRPr lang="ru-RU" dirty="0">
              <a:solidFill>
                <a:schemeClr val="tx2"/>
              </a:solidFill>
            </a:endParaRPr>
          </a:p>
        </p:txBody>
      </p:sp>
      <p:sp>
        <p:nvSpPr>
          <p:cNvPr id="4" name="Нижний колонтитул 3"/>
          <p:cNvSpPr>
            <a:spLocks noGrp="1"/>
          </p:cNvSpPr>
          <p:nvPr>
            <p:ph type="ftr" sz="quarter" idx="11"/>
          </p:nvPr>
        </p:nvSpPr>
        <p:spPr/>
        <p:txBody>
          <a:bodyPr/>
          <a:lstStyle/>
          <a:p>
            <a:r>
              <a:rPr lang="en-US" dirty="0"/>
              <a:t>Agenda</a:t>
            </a:r>
            <a:endParaRPr lang="ru-RU" dirty="0"/>
          </a:p>
        </p:txBody>
      </p:sp>
      <p:sp>
        <p:nvSpPr>
          <p:cNvPr id="5" name="Номер слайда 4"/>
          <p:cNvSpPr>
            <a:spLocks noGrp="1"/>
          </p:cNvSpPr>
          <p:nvPr>
            <p:ph type="sldNum" sz="quarter" idx="12"/>
          </p:nvPr>
        </p:nvSpPr>
        <p:spPr/>
        <p:txBody>
          <a:bodyPr/>
          <a:lstStyle/>
          <a:p>
            <a:r>
              <a:rPr lang="en-US" dirty="0"/>
              <a:t>2</a:t>
            </a:r>
            <a:endParaRPr lang="ru-RU" dirty="0"/>
          </a:p>
        </p:txBody>
      </p:sp>
      <p:grpSp>
        <p:nvGrpSpPr>
          <p:cNvPr id="11" name="Группа 10"/>
          <p:cNvGrpSpPr/>
          <p:nvPr/>
        </p:nvGrpSpPr>
        <p:grpSpPr>
          <a:xfrm>
            <a:off x="2279650" y="3111531"/>
            <a:ext cx="7524750" cy="400051"/>
            <a:chOff x="2199992" y="3111531"/>
            <a:chExt cx="9153808" cy="400051"/>
          </a:xfrm>
        </p:grpSpPr>
        <p:sp>
          <p:nvSpPr>
            <p:cNvPr id="8" name="Объект 4">
              <a:extLst>
                <a:ext uri="{FF2B5EF4-FFF2-40B4-BE49-F238E27FC236}">
                  <a16:creationId xmlns:a16="http://schemas.microsoft.com/office/drawing/2014/main" id="{ED5E53F5-8BDA-FB4A-9171-DF82A25F9E5C}"/>
                </a:ext>
              </a:extLst>
            </p:cNvPr>
            <p:cNvSpPr txBox="1">
              <a:spLocks/>
            </p:cNvSpPr>
            <p:nvPr/>
          </p:nvSpPr>
          <p:spPr>
            <a:xfrm>
              <a:off x="2790825" y="3185048"/>
              <a:ext cx="7188115" cy="253018"/>
            </a:xfrm>
            <a:prstGeom prst="rect">
              <a:avLst/>
            </a:prstGeom>
          </p:spPr>
          <p:txBody>
            <a:bodyPr vert="horz" wrap="square" lIns="0" tIns="0" rIns="0" bIns="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lang="ru-RU" sz="1800" b="0" i="0" kern="1200" dirty="0" smtClean="0">
                  <a:solidFill>
                    <a:schemeClr val="tx1">
                      <a:lumMod val="75000"/>
                      <a:lumOff val="25000"/>
                    </a:schemeClr>
                  </a:solidFill>
                  <a:latin typeface="Raleway Light" panose="020B0403030101060003" pitchFamily="34" charset="0"/>
                  <a:ea typeface="+mn-ea"/>
                  <a:cs typeface="+mn-cs"/>
                </a:defRPr>
              </a:lvl1pPr>
              <a:lvl2pPr marL="0" indent="0" algn="l" defTabSz="914400" rtl="0" eaLnBrk="1" latinLnBrk="0" hangingPunct="1">
                <a:lnSpc>
                  <a:spcPct val="90000"/>
                </a:lnSpc>
                <a:spcBef>
                  <a:spcPts val="1000"/>
                </a:spcBef>
                <a:buFont typeface="Arial" panose="020B0604020202020204" pitchFamily="34" charset="0"/>
                <a:buNone/>
                <a:defRPr lang="ru-RU" sz="2000" b="0" i="0" kern="1200" dirty="0" smtClean="0">
                  <a:solidFill>
                    <a:schemeClr val="bg1"/>
                  </a:solidFill>
                  <a:latin typeface="Raleway Light" panose="020B0403030101060003" pitchFamily="34" charset="0"/>
                  <a:ea typeface="+mn-ea"/>
                  <a:cs typeface="+mn-cs"/>
                </a:defRPr>
              </a:lvl2pPr>
              <a:lvl3pPr marL="0" indent="0" algn="l" defTabSz="914400" rtl="0" eaLnBrk="1" latinLnBrk="0" hangingPunct="1">
                <a:lnSpc>
                  <a:spcPct val="90000"/>
                </a:lnSpc>
                <a:spcBef>
                  <a:spcPts val="1000"/>
                </a:spcBef>
                <a:buFont typeface="Arial" panose="020B0604020202020204" pitchFamily="34" charset="0"/>
                <a:buNone/>
                <a:defRPr lang="ru-RU" sz="1800" b="0" i="0" kern="1200" dirty="0" smtClean="0">
                  <a:solidFill>
                    <a:schemeClr val="bg1"/>
                  </a:solidFill>
                  <a:latin typeface="Raleway Light" panose="020B0403030101060003" pitchFamily="34" charset="0"/>
                  <a:ea typeface="+mn-ea"/>
                  <a:cs typeface="+mn-cs"/>
                </a:defRPr>
              </a:lvl3pPr>
              <a:lvl4pPr marL="0" indent="0" algn="l" defTabSz="914400" rtl="0" eaLnBrk="1" latinLnBrk="0" hangingPunct="1">
                <a:lnSpc>
                  <a:spcPct val="90000"/>
                </a:lnSpc>
                <a:spcBef>
                  <a:spcPts val="1000"/>
                </a:spcBef>
                <a:buFont typeface="Arial" panose="020B0604020202020204" pitchFamily="34" charset="0"/>
                <a:buNone/>
                <a:defRPr lang="ru-RU" sz="1600" b="0" i="0" kern="1200" dirty="0" smtClean="0">
                  <a:solidFill>
                    <a:schemeClr val="bg1"/>
                  </a:solidFill>
                  <a:latin typeface="Raleway Light" panose="020B0403030101060003" pitchFamily="34" charset="0"/>
                  <a:ea typeface="+mn-ea"/>
                  <a:cs typeface="+mn-cs"/>
                </a:defRPr>
              </a:lvl4pPr>
              <a:lvl5pPr marL="0" indent="0" algn="l" defTabSz="914400" rtl="0" eaLnBrk="1" latinLnBrk="0" hangingPunct="1">
                <a:lnSpc>
                  <a:spcPct val="90000"/>
                </a:lnSpc>
                <a:spcBef>
                  <a:spcPts val="1000"/>
                </a:spcBef>
                <a:buFont typeface="Arial" panose="020B0604020202020204" pitchFamily="34" charset="0"/>
                <a:buNone/>
                <a:defRPr lang="ru-RU" sz="1600" b="0" i="0" kern="1200" dirty="0" smtClean="0">
                  <a:solidFill>
                    <a:schemeClr val="bg1"/>
                  </a:solidFill>
                  <a:latin typeface="Raleway Light" panose="020B04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en-US" sz="1400" noProof="1">
                  <a:latin typeface="Raleway Light" pitchFamily="2" charset="-52"/>
                </a:rPr>
                <a:t>StarWind Intro</a:t>
              </a:r>
            </a:p>
          </p:txBody>
        </p:sp>
        <p:sp>
          <p:nvSpPr>
            <p:cNvPr id="53" name="Заголовок 1"/>
            <p:cNvSpPr txBox="1">
              <a:spLocks/>
            </p:cNvSpPr>
            <p:nvPr/>
          </p:nvSpPr>
          <p:spPr>
            <a:xfrm>
              <a:off x="2199992" y="3111531"/>
              <a:ext cx="486058" cy="400051"/>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800" kern="1200">
                  <a:solidFill>
                    <a:schemeClr val="bg1"/>
                  </a:solidFill>
                  <a:latin typeface="+mj-lt"/>
                  <a:ea typeface="+mj-ea"/>
                  <a:cs typeface="+mj-cs"/>
                </a:defRPr>
              </a:lvl1pPr>
            </a:lstStyle>
            <a:p>
              <a:pPr algn="ctr"/>
              <a:r>
                <a:rPr lang="en-US" sz="1800" dirty="0">
                  <a:solidFill>
                    <a:schemeClr val="tx1"/>
                  </a:solidFill>
                  <a:latin typeface="+mn-lt"/>
                </a:rPr>
                <a:t>01</a:t>
              </a:r>
              <a:endParaRPr lang="ru-RU" sz="1800" dirty="0">
                <a:solidFill>
                  <a:schemeClr val="tx1"/>
                </a:solidFill>
                <a:latin typeface="+mn-lt"/>
              </a:endParaRPr>
            </a:p>
          </p:txBody>
        </p:sp>
        <p:sp>
          <p:nvSpPr>
            <p:cNvPr id="55" name="Заголовок 1"/>
            <p:cNvSpPr txBox="1">
              <a:spLocks/>
            </p:cNvSpPr>
            <p:nvPr/>
          </p:nvSpPr>
          <p:spPr>
            <a:xfrm>
              <a:off x="10867742" y="3111531"/>
              <a:ext cx="486058" cy="400051"/>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800" kern="1200">
                  <a:solidFill>
                    <a:schemeClr val="bg1"/>
                  </a:solidFill>
                  <a:latin typeface="+mj-lt"/>
                  <a:ea typeface="+mj-ea"/>
                  <a:cs typeface="+mj-cs"/>
                </a:defRPr>
              </a:lvl1pPr>
            </a:lstStyle>
            <a:p>
              <a:pPr algn="ctr"/>
              <a:r>
                <a:rPr lang="en-US" sz="1400" dirty="0">
                  <a:solidFill>
                    <a:schemeClr val="tx1"/>
                  </a:solidFill>
                  <a:latin typeface="+mn-lt"/>
                </a:rPr>
                <a:t>4</a:t>
              </a:r>
              <a:endParaRPr lang="ru-RU" sz="1400" dirty="0">
                <a:solidFill>
                  <a:schemeClr val="tx1"/>
                </a:solidFill>
                <a:latin typeface="+mn-lt"/>
              </a:endParaRPr>
            </a:p>
          </p:txBody>
        </p:sp>
        <p:cxnSp>
          <p:nvCxnSpPr>
            <p:cNvPr id="10" name="Прямая соединительная линия 9"/>
            <p:cNvCxnSpPr>
              <a:cxnSpLocks/>
            </p:cNvCxnSpPr>
            <p:nvPr/>
          </p:nvCxnSpPr>
          <p:spPr>
            <a:xfrm>
              <a:off x="4315081" y="3381375"/>
              <a:ext cx="6552661"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9" name="Группа 58"/>
          <p:cNvGrpSpPr/>
          <p:nvPr/>
        </p:nvGrpSpPr>
        <p:grpSpPr>
          <a:xfrm>
            <a:off x="2279650" y="3690442"/>
            <a:ext cx="7524750" cy="400051"/>
            <a:chOff x="2199992" y="3111531"/>
            <a:chExt cx="9153808" cy="400051"/>
          </a:xfrm>
        </p:grpSpPr>
        <p:sp>
          <p:nvSpPr>
            <p:cNvPr id="60" name="Объект 4">
              <a:extLst>
                <a:ext uri="{FF2B5EF4-FFF2-40B4-BE49-F238E27FC236}">
                  <a16:creationId xmlns:a16="http://schemas.microsoft.com/office/drawing/2014/main" id="{ED5E53F5-8BDA-FB4A-9171-DF82A25F9E5C}"/>
                </a:ext>
              </a:extLst>
            </p:cNvPr>
            <p:cNvSpPr txBox="1">
              <a:spLocks/>
            </p:cNvSpPr>
            <p:nvPr/>
          </p:nvSpPr>
          <p:spPr>
            <a:xfrm>
              <a:off x="2790825" y="3185048"/>
              <a:ext cx="7422833" cy="253018"/>
            </a:xfrm>
            <a:prstGeom prst="rect">
              <a:avLst/>
            </a:prstGeom>
          </p:spPr>
          <p:txBody>
            <a:bodyPr vert="horz" wrap="square" lIns="0" tIns="0" rIns="0" bIns="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lang="ru-RU" sz="1800" b="0" i="0" kern="1200" dirty="0" smtClean="0">
                  <a:solidFill>
                    <a:schemeClr val="tx1">
                      <a:lumMod val="75000"/>
                      <a:lumOff val="25000"/>
                    </a:schemeClr>
                  </a:solidFill>
                  <a:latin typeface="Raleway Light" panose="020B0403030101060003" pitchFamily="34" charset="0"/>
                  <a:ea typeface="+mn-ea"/>
                  <a:cs typeface="+mn-cs"/>
                </a:defRPr>
              </a:lvl1pPr>
              <a:lvl2pPr marL="0" indent="0" algn="l" defTabSz="914400" rtl="0" eaLnBrk="1" latinLnBrk="0" hangingPunct="1">
                <a:lnSpc>
                  <a:spcPct val="90000"/>
                </a:lnSpc>
                <a:spcBef>
                  <a:spcPts val="1000"/>
                </a:spcBef>
                <a:buFont typeface="Arial" panose="020B0604020202020204" pitchFamily="34" charset="0"/>
                <a:buNone/>
                <a:defRPr lang="ru-RU" sz="2000" b="0" i="0" kern="1200" dirty="0" smtClean="0">
                  <a:solidFill>
                    <a:schemeClr val="bg1"/>
                  </a:solidFill>
                  <a:latin typeface="Raleway Light" panose="020B0403030101060003" pitchFamily="34" charset="0"/>
                  <a:ea typeface="+mn-ea"/>
                  <a:cs typeface="+mn-cs"/>
                </a:defRPr>
              </a:lvl2pPr>
              <a:lvl3pPr marL="0" indent="0" algn="l" defTabSz="914400" rtl="0" eaLnBrk="1" latinLnBrk="0" hangingPunct="1">
                <a:lnSpc>
                  <a:spcPct val="90000"/>
                </a:lnSpc>
                <a:spcBef>
                  <a:spcPts val="1000"/>
                </a:spcBef>
                <a:buFont typeface="Arial" panose="020B0604020202020204" pitchFamily="34" charset="0"/>
                <a:buNone/>
                <a:defRPr lang="ru-RU" sz="1800" b="0" i="0" kern="1200" dirty="0" smtClean="0">
                  <a:solidFill>
                    <a:schemeClr val="bg1"/>
                  </a:solidFill>
                  <a:latin typeface="Raleway Light" panose="020B0403030101060003" pitchFamily="34" charset="0"/>
                  <a:ea typeface="+mn-ea"/>
                  <a:cs typeface="+mn-cs"/>
                </a:defRPr>
              </a:lvl3pPr>
              <a:lvl4pPr marL="0" indent="0" algn="l" defTabSz="914400" rtl="0" eaLnBrk="1" latinLnBrk="0" hangingPunct="1">
                <a:lnSpc>
                  <a:spcPct val="90000"/>
                </a:lnSpc>
                <a:spcBef>
                  <a:spcPts val="1000"/>
                </a:spcBef>
                <a:buFont typeface="Arial" panose="020B0604020202020204" pitchFamily="34" charset="0"/>
                <a:buNone/>
                <a:defRPr lang="ru-RU" sz="1600" b="0" i="0" kern="1200" dirty="0" smtClean="0">
                  <a:solidFill>
                    <a:schemeClr val="bg1"/>
                  </a:solidFill>
                  <a:latin typeface="Raleway Light" panose="020B0403030101060003" pitchFamily="34" charset="0"/>
                  <a:ea typeface="+mn-ea"/>
                  <a:cs typeface="+mn-cs"/>
                </a:defRPr>
              </a:lvl4pPr>
              <a:lvl5pPr marL="0" indent="0" algn="l" defTabSz="914400" rtl="0" eaLnBrk="1" latinLnBrk="0" hangingPunct="1">
                <a:lnSpc>
                  <a:spcPct val="90000"/>
                </a:lnSpc>
                <a:spcBef>
                  <a:spcPts val="1000"/>
                </a:spcBef>
                <a:buFont typeface="Arial" panose="020B0604020202020204" pitchFamily="34" charset="0"/>
                <a:buNone/>
                <a:defRPr lang="ru-RU" sz="1600" b="0" i="0" kern="1200" dirty="0" smtClean="0">
                  <a:solidFill>
                    <a:schemeClr val="bg1"/>
                  </a:solidFill>
                  <a:latin typeface="Raleway Light" panose="020B04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en-US" sz="1400" noProof="1">
                  <a:latin typeface="Raleway Light" pitchFamily="2" charset="-52"/>
                </a:rPr>
                <a:t>Challenges of typical Backup Infrastructure</a:t>
              </a:r>
            </a:p>
          </p:txBody>
        </p:sp>
        <p:sp>
          <p:nvSpPr>
            <p:cNvPr id="61" name="Заголовок 1"/>
            <p:cNvSpPr txBox="1">
              <a:spLocks/>
            </p:cNvSpPr>
            <p:nvPr/>
          </p:nvSpPr>
          <p:spPr>
            <a:xfrm>
              <a:off x="2199992" y="3111531"/>
              <a:ext cx="486058" cy="400051"/>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800" kern="1200">
                  <a:solidFill>
                    <a:schemeClr val="bg1"/>
                  </a:solidFill>
                  <a:latin typeface="+mj-lt"/>
                  <a:ea typeface="+mj-ea"/>
                  <a:cs typeface="+mj-cs"/>
                </a:defRPr>
              </a:lvl1pPr>
            </a:lstStyle>
            <a:p>
              <a:pPr algn="ctr"/>
              <a:r>
                <a:rPr lang="en-US" sz="1800" dirty="0">
                  <a:solidFill>
                    <a:schemeClr val="tx1"/>
                  </a:solidFill>
                  <a:latin typeface="+mn-lt"/>
                </a:rPr>
                <a:t>02</a:t>
              </a:r>
              <a:endParaRPr lang="ru-RU" sz="1800" dirty="0">
                <a:solidFill>
                  <a:schemeClr val="tx1"/>
                </a:solidFill>
                <a:latin typeface="+mn-lt"/>
              </a:endParaRPr>
            </a:p>
          </p:txBody>
        </p:sp>
        <p:sp>
          <p:nvSpPr>
            <p:cNvPr id="62" name="Заголовок 1"/>
            <p:cNvSpPr txBox="1">
              <a:spLocks/>
            </p:cNvSpPr>
            <p:nvPr/>
          </p:nvSpPr>
          <p:spPr>
            <a:xfrm>
              <a:off x="10867742" y="3111531"/>
              <a:ext cx="486058" cy="400051"/>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800" kern="1200">
                  <a:solidFill>
                    <a:schemeClr val="bg1"/>
                  </a:solidFill>
                  <a:latin typeface="+mj-lt"/>
                  <a:ea typeface="+mj-ea"/>
                  <a:cs typeface="+mj-cs"/>
                </a:defRPr>
              </a:lvl1pPr>
            </a:lstStyle>
            <a:p>
              <a:pPr algn="ctr"/>
              <a:r>
                <a:rPr lang="en-US" sz="1400" dirty="0">
                  <a:solidFill>
                    <a:schemeClr val="tx1"/>
                  </a:solidFill>
                  <a:latin typeface="+mn-lt"/>
                </a:rPr>
                <a:t>8</a:t>
              </a:r>
              <a:endParaRPr lang="ru-RU" sz="1400" dirty="0">
                <a:solidFill>
                  <a:schemeClr val="tx1"/>
                </a:solidFill>
                <a:latin typeface="+mn-lt"/>
              </a:endParaRPr>
            </a:p>
          </p:txBody>
        </p:sp>
        <p:cxnSp>
          <p:nvCxnSpPr>
            <p:cNvPr id="63" name="Прямая соединительная линия 62"/>
            <p:cNvCxnSpPr>
              <a:cxnSpLocks/>
            </p:cNvCxnSpPr>
            <p:nvPr/>
          </p:nvCxnSpPr>
          <p:spPr>
            <a:xfrm>
              <a:off x="7182728" y="3381375"/>
              <a:ext cx="3685014"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4" name="Группа 63"/>
          <p:cNvGrpSpPr/>
          <p:nvPr/>
        </p:nvGrpSpPr>
        <p:grpSpPr>
          <a:xfrm>
            <a:off x="2279650" y="4269355"/>
            <a:ext cx="7524750" cy="400051"/>
            <a:chOff x="2199992" y="3111531"/>
            <a:chExt cx="9153808" cy="400051"/>
          </a:xfrm>
        </p:grpSpPr>
        <p:sp>
          <p:nvSpPr>
            <p:cNvPr id="65" name="Объект 4">
              <a:extLst>
                <a:ext uri="{FF2B5EF4-FFF2-40B4-BE49-F238E27FC236}">
                  <a16:creationId xmlns:a16="http://schemas.microsoft.com/office/drawing/2014/main" id="{ED5E53F5-8BDA-FB4A-9171-DF82A25F9E5C}"/>
                </a:ext>
              </a:extLst>
            </p:cNvPr>
            <p:cNvSpPr txBox="1">
              <a:spLocks/>
            </p:cNvSpPr>
            <p:nvPr/>
          </p:nvSpPr>
          <p:spPr>
            <a:xfrm>
              <a:off x="2790825" y="3185048"/>
              <a:ext cx="7188115" cy="253018"/>
            </a:xfrm>
            <a:prstGeom prst="rect">
              <a:avLst/>
            </a:prstGeom>
          </p:spPr>
          <p:txBody>
            <a:bodyPr vert="horz" wrap="square" lIns="0" tIns="0" rIns="0" bIns="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lang="ru-RU" sz="1800" b="0" i="0" kern="1200" dirty="0" smtClean="0">
                  <a:solidFill>
                    <a:schemeClr val="tx1">
                      <a:lumMod val="75000"/>
                      <a:lumOff val="25000"/>
                    </a:schemeClr>
                  </a:solidFill>
                  <a:latin typeface="Raleway Light" panose="020B0403030101060003" pitchFamily="34" charset="0"/>
                  <a:ea typeface="+mn-ea"/>
                  <a:cs typeface="+mn-cs"/>
                </a:defRPr>
              </a:lvl1pPr>
              <a:lvl2pPr marL="0" indent="0" algn="l" defTabSz="914400" rtl="0" eaLnBrk="1" latinLnBrk="0" hangingPunct="1">
                <a:lnSpc>
                  <a:spcPct val="90000"/>
                </a:lnSpc>
                <a:spcBef>
                  <a:spcPts val="1000"/>
                </a:spcBef>
                <a:buFont typeface="Arial" panose="020B0604020202020204" pitchFamily="34" charset="0"/>
                <a:buNone/>
                <a:defRPr lang="ru-RU" sz="2000" b="0" i="0" kern="1200" dirty="0" smtClean="0">
                  <a:solidFill>
                    <a:schemeClr val="bg1"/>
                  </a:solidFill>
                  <a:latin typeface="Raleway Light" panose="020B0403030101060003" pitchFamily="34" charset="0"/>
                  <a:ea typeface="+mn-ea"/>
                  <a:cs typeface="+mn-cs"/>
                </a:defRPr>
              </a:lvl2pPr>
              <a:lvl3pPr marL="0" indent="0" algn="l" defTabSz="914400" rtl="0" eaLnBrk="1" latinLnBrk="0" hangingPunct="1">
                <a:lnSpc>
                  <a:spcPct val="90000"/>
                </a:lnSpc>
                <a:spcBef>
                  <a:spcPts val="1000"/>
                </a:spcBef>
                <a:buFont typeface="Arial" panose="020B0604020202020204" pitchFamily="34" charset="0"/>
                <a:buNone/>
                <a:defRPr lang="ru-RU" sz="1800" b="0" i="0" kern="1200" dirty="0" smtClean="0">
                  <a:solidFill>
                    <a:schemeClr val="bg1"/>
                  </a:solidFill>
                  <a:latin typeface="Raleway Light" panose="020B0403030101060003" pitchFamily="34" charset="0"/>
                  <a:ea typeface="+mn-ea"/>
                  <a:cs typeface="+mn-cs"/>
                </a:defRPr>
              </a:lvl3pPr>
              <a:lvl4pPr marL="0" indent="0" algn="l" defTabSz="914400" rtl="0" eaLnBrk="1" latinLnBrk="0" hangingPunct="1">
                <a:lnSpc>
                  <a:spcPct val="90000"/>
                </a:lnSpc>
                <a:spcBef>
                  <a:spcPts val="1000"/>
                </a:spcBef>
                <a:buFont typeface="Arial" panose="020B0604020202020204" pitchFamily="34" charset="0"/>
                <a:buNone/>
                <a:defRPr lang="ru-RU" sz="1600" b="0" i="0" kern="1200" dirty="0" smtClean="0">
                  <a:solidFill>
                    <a:schemeClr val="bg1"/>
                  </a:solidFill>
                  <a:latin typeface="Raleway Light" panose="020B0403030101060003" pitchFamily="34" charset="0"/>
                  <a:ea typeface="+mn-ea"/>
                  <a:cs typeface="+mn-cs"/>
                </a:defRPr>
              </a:lvl4pPr>
              <a:lvl5pPr marL="0" indent="0" algn="l" defTabSz="914400" rtl="0" eaLnBrk="1" latinLnBrk="0" hangingPunct="1">
                <a:lnSpc>
                  <a:spcPct val="90000"/>
                </a:lnSpc>
                <a:spcBef>
                  <a:spcPts val="1000"/>
                </a:spcBef>
                <a:buFont typeface="Arial" panose="020B0604020202020204" pitchFamily="34" charset="0"/>
                <a:buNone/>
                <a:defRPr lang="ru-RU" sz="1600" b="0" i="0" kern="1200" dirty="0" smtClean="0">
                  <a:solidFill>
                    <a:schemeClr val="bg1"/>
                  </a:solidFill>
                  <a:latin typeface="Raleway Light" panose="020B04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en-US" sz="1400" noProof="1">
                  <a:latin typeface="Raleway Light" pitchFamily="2" charset="-52"/>
                </a:rPr>
                <a:t>StarWind Backup Infrastructure</a:t>
              </a:r>
            </a:p>
          </p:txBody>
        </p:sp>
        <p:sp>
          <p:nvSpPr>
            <p:cNvPr id="66" name="Заголовок 1"/>
            <p:cNvSpPr txBox="1">
              <a:spLocks/>
            </p:cNvSpPr>
            <p:nvPr/>
          </p:nvSpPr>
          <p:spPr>
            <a:xfrm>
              <a:off x="2199992" y="3111531"/>
              <a:ext cx="486058" cy="400051"/>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800" kern="1200">
                  <a:solidFill>
                    <a:schemeClr val="bg1"/>
                  </a:solidFill>
                  <a:latin typeface="+mj-lt"/>
                  <a:ea typeface="+mj-ea"/>
                  <a:cs typeface="+mj-cs"/>
                </a:defRPr>
              </a:lvl1pPr>
            </a:lstStyle>
            <a:p>
              <a:pPr algn="ctr"/>
              <a:r>
                <a:rPr lang="en-US" sz="1800" dirty="0">
                  <a:solidFill>
                    <a:schemeClr val="tx1"/>
                  </a:solidFill>
                  <a:latin typeface="+mn-lt"/>
                </a:rPr>
                <a:t>03</a:t>
              </a:r>
              <a:endParaRPr lang="ru-RU" sz="1800" dirty="0">
                <a:solidFill>
                  <a:schemeClr val="tx1"/>
                </a:solidFill>
                <a:latin typeface="+mn-lt"/>
              </a:endParaRPr>
            </a:p>
          </p:txBody>
        </p:sp>
        <p:sp>
          <p:nvSpPr>
            <p:cNvPr id="67" name="Заголовок 1"/>
            <p:cNvSpPr txBox="1">
              <a:spLocks/>
            </p:cNvSpPr>
            <p:nvPr/>
          </p:nvSpPr>
          <p:spPr>
            <a:xfrm>
              <a:off x="10867742" y="3111531"/>
              <a:ext cx="486058" cy="400051"/>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800" kern="1200">
                  <a:solidFill>
                    <a:schemeClr val="bg1"/>
                  </a:solidFill>
                  <a:latin typeface="+mj-lt"/>
                  <a:ea typeface="+mj-ea"/>
                  <a:cs typeface="+mj-cs"/>
                </a:defRPr>
              </a:lvl1pPr>
            </a:lstStyle>
            <a:p>
              <a:pPr algn="ctr"/>
              <a:r>
                <a:rPr lang="en-US" sz="1400" dirty="0">
                  <a:solidFill>
                    <a:schemeClr val="tx1"/>
                  </a:solidFill>
                  <a:latin typeface="+mn-lt"/>
                </a:rPr>
                <a:t>11</a:t>
              </a:r>
              <a:endParaRPr lang="ru-RU" sz="1400" dirty="0">
                <a:solidFill>
                  <a:schemeClr val="tx1"/>
                </a:solidFill>
                <a:latin typeface="+mn-lt"/>
              </a:endParaRPr>
            </a:p>
          </p:txBody>
        </p:sp>
        <p:cxnSp>
          <p:nvCxnSpPr>
            <p:cNvPr id="68" name="Прямая соединительная линия 67"/>
            <p:cNvCxnSpPr>
              <a:cxnSpLocks/>
            </p:cNvCxnSpPr>
            <p:nvPr/>
          </p:nvCxnSpPr>
          <p:spPr>
            <a:xfrm>
              <a:off x="6029546" y="3381375"/>
              <a:ext cx="483819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 name="Объект 4">
            <a:extLst>
              <a:ext uri="{FF2B5EF4-FFF2-40B4-BE49-F238E27FC236}">
                <a16:creationId xmlns:a16="http://schemas.microsoft.com/office/drawing/2014/main" id="{1296D871-E421-4F8C-A93A-5652B0817B70}"/>
              </a:ext>
            </a:extLst>
          </p:cNvPr>
          <p:cNvSpPr txBox="1">
            <a:spLocks/>
          </p:cNvSpPr>
          <p:nvPr/>
        </p:nvSpPr>
        <p:spPr>
          <a:xfrm>
            <a:off x="2765334" y="4865094"/>
            <a:ext cx="7544735" cy="253018"/>
          </a:xfrm>
          <a:prstGeom prst="rect">
            <a:avLst/>
          </a:prstGeom>
        </p:spPr>
        <p:txBody>
          <a:bodyPr vert="horz" wrap="square" lIns="0" tIns="0" rIns="0" bIns="0" rtlCol="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lang="ru-RU" sz="1800" b="0" i="0" kern="1200" dirty="0" smtClean="0">
                <a:solidFill>
                  <a:schemeClr val="tx1">
                    <a:lumMod val="75000"/>
                    <a:lumOff val="25000"/>
                  </a:schemeClr>
                </a:solidFill>
                <a:latin typeface="Raleway Light" panose="020B0403030101060003" pitchFamily="34" charset="0"/>
                <a:ea typeface="+mn-ea"/>
                <a:cs typeface="+mn-cs"/>
              </a:defRPr>
            </a:lvl1pPr>
            <a:lvl2pPr marL="0" indent="0" algn="l" defTabSz="914400" rtl="0" eaLnBrk="1" latinLnBrk="0" hangingPunct="1">
              <a:lnSpc>
                <a:spcPct val="90000"/>
              </a:lnSpc>
              <a:spcBef>
                <a:spcPts val="1000"/>
              </a:spcBef>
              <a:buFont typeface="Arial" panose="020B0604020202020204" pitchFamily="34" charset="0"/>
              <a:buNone/>
              <a:defRPr lang="ru-RU" sz="2000" b="0" i="0" kern="1200" dirty="0" smtClean="0">
                <a:solidFill>
                  <a:schemeClr val="bg1"/>
                </a:solidFill>
                <a:latin typeface="Raleway Light" panose="020B0403030101060003" pitchFamily="34" charset="0"/>
                <a:ea typeface="+mn-ea"/>
                <a:cs typeface="+mn-cs"/>
              </a:defRPr>
            </a:lvl2pPr>
            <a:lvl3pPr marL="0" indent="0" algn="l" defTabSz="914400" rtl="0" eaLnBrk="1" latinLnBrk="0" hangingPunct="1">
              <a:lnSpc>
                <a:spcPct val="90000"/>
              </a:lnSpc>
              <a:spcBef>
                <a:spcPts val="1000"/>
              </a:spcBef>
              <a:buFont typeface="Arial" panose="020B0604020202020204" pitchFamily="34" charset="0"/>
              <a:buNone/>
              <a:defRPr lang="ru-RU" sz="1800" b="0" i="0" kern="1200" dirty="0" smtClean="0">
                <a:solidFill>
                  <a:schemeClr val="bg1"/>
                </a:solidFill>
                <a:latin typeface="Raleway Light" panose="020B0403030101060003" pitchFamily="34" charset="0"/>
                <a:ea typeface="+mn-ea"/>
                <a:cs typeface="+mn-cs"/>
              </a:defRPr>
            </a:lvl3pPr>
            <a:lvl4pPr marL="0" indent="0" algn="l" defTabSz="914400" rtl="0" eaLnBrk="1" latinLnBrk="0" hangingPunct="1">
              <a:lnSpc>
                <a:spcPct val="90000"/>
              </a:lnSpc>
              <a:spcBef>
                <a:spcPts val="1000"/>
              </a:spcBef>
              <a:buFont typeface="Arial" panose="020B0604020202020204" pitchFamily="34" charset="0"/>
              <a:buNone/>
              <a:defRPr lang="ru-RU" sz="1600" b="0" i="0" kern="1200" dirty="0" smtClean="0">
                <a:solidFill>
                  <a:schemeClr val="bg1"/>
                </a:solidFill>
                <a:latin typeface="Raleway Light" panose="020B0403030101060003" pitchFamily="34" charset="0"/>
                <a:ea typeface="+mn-ea"/>
                <a:cs typeface="+mn-cs"/>
              </a:defRPr>
            </a:lvl4pPr>
            <a:lvl5pPr marL="0" indent="0" algn="l" defTabSz="914400" rtl="0" eaLnBrk="1" latinLnBrk="0" hangingPunct="1">
              <a:lnSpc>
                <a:spcPct val="90000"/>
              </a:lnSpc>
              <a:spcBef>
                <a:spcPts val="1000"/>
              </a:spcBef>
              <a:buFont typeface="Arial" panose="020B0604020202020204" pitchFamily="34" charset="0"/>
              <a:buNone/>
              <a:defRPr lang="ru-RU" sz="1600" b="0" i="0" kern="1200" dirty="0" smtClean="0">
                <a:solidFill>
                  <a:schemeClr val="bg1"/>
                </a:solidFill>
                <a:latin typeface="Raleway Light" panose="020B04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en-US" sz="1400" noProof="1">
                <a:latin typeface="Raleway Light" pitchFamily="2" charset="-52"/>
              </a:rPr>
              <a:t>Fully preconfigured Backup Appliance covered with 24/7/365 </a:t>
            </a:r>
          </a:p>
        </p:txBody>
      </p:sp>
      <p:sp>
        <p:nvSpPr>
          <p:cNvPr id="21" name="Заголовок 1">
            <a:extLst>
              <a:ext uri="{FF2B5EF4-FFF2-40B4-BE49-F238E27FC236}">
                <a16:creationId xmlns:a16="http://schemas.microsoft.com/office/drawing/2014/main" id="{10ADEB1F-6259-4AA8-8E73-C5EDBAF9EBDB}"/>
              </a:ext>
            </a:extLst>
          </p:cNvPr>
          <p:cNvSpPr txBox="1">
            <a:spLocks/>
          </p:cNvSpPr>
          <p:nvPr/>
        </p:nvSpPr>
        <p:spPr>
          <a:xfrm>
            <a:off x="2279650" y="4795499"/>
            <a:ext cx="399557" cy="400051"/>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800" kern="1200">
                <a:solidFill>
                  <a:schemeClr val="bg1"/>
                </a:solidFill>
                <a:latin typeface="+mj-lt"/>
                <a:ea typeface="+mj-ea"/>
                <a:cs typeface="+mj-cs"/>
              </a:defRPr>
            </a:lvl1pPr>
          </a:lstStyle>
          <a:p>
            <a:pPr algn="ctr"/>
            <a:r>
              <a:rPr lang="en-US" sz="1800" dirty="0">
                <a:solidFill>
                  <a:schemeClr val="tx1"/>
                </a:solidFill>
                <a:latin typeface="+mn-lt"/>
              </a:rPr>
              <a:t>04</a:t>
            </a:r>
            <a:endParaRPr lang="ru-RU" sz="1800" dirty="0">
              <a:solidFill>
                <a:schemeClr val="tx1"/>
              </a:solidFill>
              <a:latin typeface="+mn-lt"/>
            </a:endParaRPr>
          </a:p>
        </p:txBody>
      </p:sp>
      <p:sp>
        <p:nvSpPr>
          <p:cNvPr id="22" name="Заголовок 1">
            <a:extLst>
              <a:ext uri="{FF2B5EF4-FFF2-40B4-BE49-F238E27FC236}">
                <a16:creationId xmlns:a16="http://schemas.microsoft.com/office/drawing/2014/main" id="{D9E47C37-D0E4-46D8-A70F-6EBD272AC9B7}"/>
              </a:ext>
            </a:extLst>
          </p:cNvPr>
          <p:cNvSpPr txBox="1">
            <a:spLocks/>
          </p:cNvSpPr>
          <p:nvPr/>
        </p:nvSpPr>
        <p:spPr>
          <a:xfrm>
            <a:off x="9404843" y="4807777"/>
            <a:ext cx="399557" cy="400051"/>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800" kern="1200">
                <a:solidFill>
                  <a:schemeClr val="bg1"/>
                </a:solidFill>
                <a:latin typeface="+mj-lt"/>
                <a:ea typeface="+mj-ea"/>
                <a:cs typeface="+mj-cs"/>
              </a:defRPr>
            </a:lvl1pPr>
          </a:lstStyle>
          <a:p>
            <a:pPr algn="ctr"/>
            <a:r>
              <a:rPr lang="en-US" sz="1400" dirty="0">
                <a:solidFill>
                  <a:schemeClr val="tx1"/>
                </a:solidFill>
                <a:latin typeface="+mn-lt"/>
              </a:rPr>
              <a:t>11</a:t>
            </a:r>
            <a:endParaRPr lang="ru-RU" sz="1400" dirty="0">
              <a:solidFill>
                <a:schemeClr val="tx1"/>
              </a:solidFill>
              <a:latin typeface="+mn-lt"/>
            </a:endParaRPr>
          </a:p>
        </p:txBody>
      </p:sp>
      <p:cxnSp>
        <p:nvCxnSpPr>
          <p:cNvPr id="23" name="Прямая соединительная линия 67">
            <a:extLst>
              <a:ext uri="{FF2B5EF4-FFF2-40B4-BE49-F238E27FC236}">
                <a16:creationId xmlns:a16="http://schemas.microsoft.com/office/drawing/2014/main" id="{96B004DB-636C-4A05-AD35-2708657FFBA0}"/>
              </a:ext>
            </a:extLst>
          </p:cNvPr>
          <p:cNvCxnSpPr>
            <a:cxnSpLocks/>
          </p:cNvCxnSpPr>
          <p:nvPr/>
        </p:nvCxnSpPr>
        <p:spPr>
          <a:xfrm>
            <a:off x="8229600" y="5077621"/>
            <a:ext cx="117524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483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E65FE2-26E9-4F35-A847-ECD2A9D95F1F}"/>
              </a:ext>
            </a:extLst>
          </p:cNvPr>
          <p:cNvSpPr/>
          <p:nvPr/>
        </p:nvSpPr>
        <p:spPr>
          <a:xfrm>
            <a:off x="8492349" y="4575220"/>
            <a:ext cx="3310858" cy="1077218"/>
          </a:xfrm>
          <a:prstGeom prst="rect">
            <a:avLst/>
          </a:prstGeom>
        </p:spPr>
        <p:txBody>
          <a:bodyPr wrap="square" anchor="ctr">
            <a:spAutoFit/>
          </a:bodyPr>
          <a:lstStyle/>
          <a:p>
            <a:pPr lvl="0" algn="ctr">
              <a:defRPr/>
            </a:pPr>
            <a:r>
              <a:rPr lang="en-US" sz="1600" dirty="0">
                <a:solidFill>
                  <a:schemeClr val="tx1">
                    <a:lumMod val="75000"/>
                    <a:lumOff val="25000"/>
                  </a:schemeClr>
                </a:solidFill>
                <a:latin typeface="Montserrat" panose="00000500000000000000" pitchFamily="2" charset="-52"/>
                <a:cs typeface="Calibri" panose="020F0502020204030204" pitchFamily="34" charset="0"/>
              </a:rPr>
              <a:t>One of the 1st vendors to offer Software-Defined Storage </a:t>
            </a:r>
            <a:br>
              <a:rPr lang="en-US" sz="1600" dirty="0">
                <a:solidFill>
                  <a:schemeClr val="tx1">
                    <a:lumMod val="75000"/>
                    <a:lumOff val="25000"/>
                  </a:schemeClr>
                </a:solidFill>
                <a:latin typeface="Montserrat" panose="00000500000000000000" pitchFamily="2" charset="-52"/>
                <a:cs typeface="Calibri" panose="020F0502020204030204" pitchFamily="34" charset="0"/>
              </a:rPr>
            </a:br>
            <a:r>
              <a:rPr lang="en-US" sz="1600" dirty="0">
                <a:solidFill>
                  <a:schemeClr val="tx1">
                    <a:lumMod val="75000"/>
                    <a:lumOff val="25000"/>
                  </a:schemeClr>
                </a:solidFill>
                <a:latin typeface="Montserrat" panose="00000500000000000000" pitchFamily="2" charset="-52"/>
                <a:cs typeface="Calibri" panose="020F0502020204030204" pitchFamily="34" charset="0"/>
              </a:rPr>
              <a:t>and Hyper-Convergence </a:t>
            </a:r>
          </a:p>
          <a:p>
            <a:pPr lvl="0" algn="ctr">
              <a:defRPr/>
            </a:pPr>
            <a:r>
              <a:rPr lang="en-US" sz="1600" dirty="0">
                <a:solidFill>
                  <a:schemeClr val="tx1">
                    <a:lumMod val="75000"/>
                    <a:lumOff val="25000"/>
                  </a:schemeClr>
                </a:solidFill>
                <a:latin typeface="Montserrat" panose="00000500000000000000" pitchFamily="2" charset="-52"/>
                <a:cs typeface="Calibri" panose="020F0502020204030204" pitchFamily="34" charset="0"/>
              </a:rPr>
              <a:t>(2005 and 2008 respectively)</a:t>
            </a:r>
          </a:p>
        </p:txBody>
      </p:sp>
      <p:sp>
        <p:nvSpPr>
          <p:cNvPr id="5" name="Rectangle 4">
            <a:extLst>
              <a:ext uri="{FF2B5EF4-FFF2-40B4-BE49-F238E27FC236}">
                <a16:creationId xmlns:a16="http://schemas.microsoft.com/office/drawing/2014/main" id="{9E56BA7D-590C-4BF0-94A9-F9851BCA19BD}"/>
              </a:ext>
            </a:extLst>
          </p:cNvPr>
          <p:cNvSpPr/>
          <p:nvPr/>
        </p:nvSpPr>
        <p:spPr>
          <a:xfrm>
            <a:off x="4643150" y="4575220"/>
            <a:ext cx="2905699" cy="830997"/>
          </a:xfrm>
          <a:prstGeom prst="rect">
            <a:avLst/>
          </a:prstGeom>
        </p:spPr>
        <p:txBody>
          <a:bodyPr wrap="square" anchor="ctr">
            <a:spAutoFit/>
          </a:bodyPr>
          <a:lstStyle/>
          <a:p>
            <a:pPr lvl="0" algn="ctr">
              <a:defRPr/>
            </a:pPr>
            <a:r>
              <a:rPr lang="en-US" sz="1600" dirty="0">
                <a:solidFill>
                  <a:schemeClr val="tx1">
                    <a:lumMod val="75000"/>
                    <a:lumOff val="25000"/>
                  </a:schemeClr>
                </a:solidFill>
                <a:latin typeface="Montserrat" panose="00000500000000000000" pitchFamily="2" charset="-52"/>
                <a:cs typeface="Calibri" panose="020F0502020204030204" pitchFamily="34" charset="0"/>
              </a:rPr>
              <a:t>StarWind is a virtualization pioneer with 17 years in this space</a:t>
            </a:r>
          </a:p>
        </p:txBody>
      </p:sp>
      <p:sp>
        <p:nvSpPr>
          <p:cNvPr id="6" name="Rectangle 5">
            <a:extLst>
              <a:ext uri="{FF2B5EF4-FFF2-40B4-BE49-F238E27FC236}">
                <a16:creationId xmlns:a16="http://schemas.microsoft.com/office/drawing/2014/main" id="{5AF7A570-F726-41A8-97C8-834FBECF0B0B}"/>
              </a:ext>
            </a:extLst>
          </p:cNvPr>
          <p:cNvSpPr/>
          <p:nvPr/>
        </p:nvSpPr>
        <p:spPr>
          <a:xfrm>
            <a:off x="591373" y="4575220"/>
            <a:ext cx="2905698" cy="830997"/>
          </a:xfrm>
          <a:prstGeom prst="rect">
            <a:avLst/>
          </a:prstGeom>
        </p:spPr>
        <p:txBody>
          <a:bodyPr wrap="square" anchor="ctr">
            <a:spAutoFit/>
          </a:bodyPr>
          <a:lstStyle/>
          <a:p>
            <a:pPr lvl="0" algn="ctr">
              <a:defRPr/>
            </a:pPr>
            <a:r>
              <a:rPr lang="en-US" sz="1600" dirty="0">
                <a:solidFill>
                  <a:schemeClr val="tx1">
                    <a:lumMod val="75000"/>
                    <a:lumOff val="25000"/>
                  </a:schemeClr>
                </a:solidFill>
                <a:latin typeface="Montserrat" panose="00000500000000000000" pitchFamily="2" charset="-52"/>
                <a:cs typeface="Calibri" panose="020F0502020204030204" pitchFamily="34" charset="0"/>
              </a:rPr>
              <a:t>StarWind Software installed on more than 10k servers over the world</a:t>
            </a:r>
          </a:p>
        </p:txBody>
      </p:sp>
      <p:sp>
        <p:nvSpPr>
          <p:cNvPr id="3" name="Oval 2">
            <a:extLst>
              <a:ext uri="{FF2B5EF4-FFF2-40B4-BE49-F238E27FC236}">
                <a16:creationId xmlns:a16="http://schemas.microsoft.com/office/drawing/2014/main" id="{6857BACD-2810-419C-8F36-C631BB3FE043}"/>
              </a:ext>
            </a:extLst>
          </p:cNvPr>
          <p:cNvSpPr/>
          <p:nvPr/>
        </p:nvSpPr>
        <p:spPr>
          <a:xfrm>
            <a:off x="842439" y="1767840"/>
            <a:ext cx="2403566" cy="240356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accent5"/>
                </a:solidFill>
                <a:latin typeface="Montserrat" panose="00000500000000000000" pitchFamily="2" charset="-52"/>
              </a:rPr>
              <a:t>10 </a:t>
            </a:r>
            <a:r>
              <a:rPr lang="en-US" sz="3200" b="1" dirty="0">
                <a:solidFill>
                  <a:schemeClr val="accent5"/>
                </a:solidFill>
                <a:latin typeface="Montserrat" panose="00000500000000000000" pitchFamily="2" charset="-52"/>
              </a:rPr>
              <a:t>5</a:t>
            </a:r>
            <a:r>
              <a:rPr lang="ru-RU" sz="3200" b="1" dirty="0">
                <a:solidFill>
                  <a:schemeClr val="accent5"/>
                </a:solidFill>
                <a:latin typeface="Montserrat" panose="00000500000000000000" pitchFamily="2" charset="-52"/>
              </a:rPr>
              <a:t>00</a:t>
            </a:r>
          </a:p>
          <a:p>
            <a:pPr algn="ctr"/>
            <a:r>
              <a:rPr lang="en-US" dirty="0">
                <a:solidFill>
                  <a:schemeClr val="accent5"/>
                </a:solidFill>
                <a:latin typeface="Montserrat" panose="00000500000000000000" pitchFamily="2" charset="-52"/>
              </a:rPr>
              <a:t>servers</a:t>
            </a:r>
            <a:endParaRPr lang="ru-RU" dirty="0">
              <a:solidFill>
                <a:schemeClr val="accent5"/>
              </a:solidFill>
              <a:latin typeface="Montserrat" panose="00000500000000000000" pitchFamily="2" charset="-52"/>
            </a:endParaRPr>
          </a:p>
        </p:txBody>
      </p:sp>
      <p:sp>
        <p:nvSpPr>
          <p:cNvPr id="7" name="Oval 6">
            <a:extLst>
              <a:ext uri="{FF2B5EF4-FFF2-40B4-BE49-F238E27FC236}">
                <a16:creationId xmlns:a16="http://schemas.microsoft.com/office/drawing/2014/main" id="{B4A18D7C-0475-4059-A6F5-CF8BE593F5ED}"/>
              </a:ext>
            </a:extLst>
          </p:cNvPr>
          <p:cNvSpPr/>
          <p:nvPr/>
        </p:nvSpPr>
        <p:spPr>
          <a:xfrm>
            <a:off x="4894217" y="1767840"/>
            <a:ext cx="2403566" cy="240356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accent5"/>
                </a:solidFill>
                <a:latin typeface="Montserrat" panose="00000500000000000000" pitchFamily="2" charset="-52"/>
              </a:rPr>
              <a:t>1</a:t>
            </a:r>
            <a:r>
              <a:rPr lang="en-US" sz="3200" b="1" dirty="0">
                <a:solidFill>
                  <a:schemeClr val="accent5"/>
                </a:solidFill>
                <a:latin typeface="Montserrat" panose="00000500000000000000" pitchFamily="2" charset="-52"/>
              </a:rPr>
              <a:t>7</a:t>
            </a:r>
            <a:endParaRPr lang="ru-RU" sz="3200" b="1" dirty="0">
              <a:solidFill>
                <a:schemeClr val="accent5"/>
              </a:solidFill>
              <a:latin typeface="Montserrat" panose="00000500000000000000" pitchFamily="2" charset="-52"/>
            </a:endParaRPr>
          </a:p>
          <a:p>
            <a:pPr algn="ctr"/>
            <a:r>
              <a:rPr lang="en-US" sz="2000" dirty="0">
                <a:solidFill>
                  <a:schemeClr val="accent5"/>
                </a:solidFill>
                <a:latin typeface="Montserrat" panose="00000500000000000000" pitchFamily="2" charset="-52"/>
              </a:rPr>
              <a:t>years</a:t>
            </a:r>
            <a:endParaRPr lang="ru-RU" sz="2000" dirty="0">
              <a:solidFill>
                <a:schemeClr val="accent5"/>
              </a:solidFill>
              <a:latin typeface="Montserrat" panose="00000500000000000000" pitchFamily="2" charset="-52"/>
            </a:endParaRPr>
          </a:p>
        </p:txBody>
      </p:sp>
      <p:sp>
        <p:nvSpPr>
          <p:cNvPr id="8" name="Oval 7">
            <a:extLst>
              <a:ext uri="{FF2B5EF4-FFF2-40B4-BE49-F238E27FC236}">
                <a16:creationId xmlns:a16="http://schemas.microsoft.com/office/drawing/2014/main" id="{777A75F6-5E9C-4004-9C96-7750896977BE}"/>
              </a:ext>
            </a:extLst>
          </p:cNvPr>
          <p:cNvSpPr/>
          <p:nvPr/>
        </p:nvSpPr>
        <p:spPr>
          <a:xfrm>
            <a:off x="8945995" y="1767840"/>
            <a:ext cx="2403566" cy="240356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accent5"/>
                </a:solidFill>
                <a:latin typeface="Montserrat" panose="00000500000000000000" pitchFamily="2" charset="-52"/>
              </a:rPr>
              <a:t>1</a:t>
            </a:r>
            <a:r>
              <a:rPr lang="en-US" sz="3200" b="1" dirty="0" err="1">
                <a:solidFill>
                  <a:schemeClr val="accent5"/>
                </a:solidFill>
                <a:latin typeface="Montserrat" panose="00000500000000000000" pitchFamily="2" charset="-52"/>
              </a:rPr>
              <a:t>st</a:t>
            </a:r>
            <a:endParaRPr lang="ru-RU" sz="3200" b="1" dirty="0">
              <a:solidFill>
                <a:schemeClr val="accent5"/>
              </a:solidFill>
              <a:latin typeface="Montserrat" panose="00000500000000000000" pitchFamily="2" charset="-52"/>
            </a:endParaRPr>
          </a:p>
          <a:p>
            <a:pPr algn="ctr"/>
            <a:r>
              <a:rPr lang="en-US" dirty="0">
                <a:solidFill>
                  <a:schemeClr val="accent5"/>
                </a:solidFill>
                <a:latin typeface="Montserrat" panose="00000500000000000000" pitchFamily="2" charset="-52"/>
              </a:rPr>
              <a:t>vendor</a:t>
            </a:r>
            <a:endParaRPr lang="ru-RU" dirty="0">
              <a:solidFill>
                <a:schemeClr val="accent5"/>
              </a:solidFill>
              <a:latin typeface="Montserrat" panose="00000500000000000000" pitchFamily="2" charset="-52"/>
            </a:endParaRPr>
          </a:p>
        </p:txBody>
      </p:sp>
      <p:sp>
        <p:nvSpPr>
          <p:cNvPr id="2" name="Заголовок 1">
            <a:extLst>
              <a:ext uri="{FF2B5EF4-FFF2-40B4-BE49-F238E27FC236}">
                <a16:creationId xmlns:a16="http://schemas.microsoft.com/office/drawing/2014/main" id="{55324786-4704-49A7-80BC-6F06086C8B52}"/>
              </a:ext>
            </a:extLst>
          </p:cNvPr>
          <p:cNvSpPr>
            <a:spLocks noGrp="1"/>
          </p:cNvSpPr>
          <p:nvPr>
            <p:ph type="title"/>
          </p:nvPr>
        </p:nvSpPr>
        <p:spPr>
          <a:xfrm>
            <a:off x="842439" y="456050"/>
            <a:ext cx="10515600" cy="584185"/>
          </a:xfrm>
        </p:spPr>
        <p:txBody>
          <a:bodyPr>
            <a:normAutofit/>
          </a:bodyPr>
          <a:lstStyle/>
          <a:p>
            <a:r>
              <a:rPr lang="en-US" sz="4000" dirty="0"/>
              <a:t>StarWind Intro</a:t>
            </a:r>
            <a:endParaRPr lang="ru-RU" sz="4000" dirty="0"/>
          </a:p>
        </p:txBody>
      </p:sp>
      <p:sp>
        <p:nvSpPr>
          <p:cNvPr id="9" name="Номер слайда 4">
            <a:extLst>
              <a:ext uri="{FF2B5EF4-FFF2-40B4-BE49-F238E27FC236}">
                <a16:creationId xmlns:a16="http://schemas.microsoft.com/office/drawing/2014/main" id="{209EF993-740C-4A02-82C1-ADE068149CD1}"/>
              </a:ext>
            </a:extLst>
          </p:cNvPr>
          <p:cNvSpPr>
            <a:spLocks noGrp="1"/>
          </p:cNvSpPr>
          <p:nvPr>
            <p:ph type="sldNum" sz="quarter" idx="12"/>
          </p:nvPr>
        </p:nvSpPr>
        <p:spPr>
          <a:xfrm>
            <a:off x="113243" y="6189318"/>
            <a:ext cx="535515" cy="262748"/>
          </a:xfrm>
        </p:spPr>
        <p:txBody>
          <a:bodyPr/>
          <a:lstStyle/>
          <a:p>
            <a:r>
              <a:rPr lang="en-US" dirty="0"/>
              <a:t>3</a:t>
            </a:r>
            <a:endParaRPr lang="ru-RU" dirty="0"/>
          </a:p>
        </p:txBody>
      </p:sp>
    </p:spTree>
    <p:extLst>
      <p:ext uri="{BB962C8B-B14F-4D97-AF65-F5344CB8AC3E}">
        <p14:creationId xmlns:p14="http://schemas.microsoft.com/office/powerpoint/2010/main" val="413442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1000"/>
                                        <p:tgtEl>
                                          <p:spTgt spid="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1000"/>
                                        <p:tgtEl>
                                          <p:spTgt spid="8"/>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2F557A5E-3A5C-4267-96B2-352DF72A26AC}" type="slidenum">
              <a:rPr lang="en-US" smtClean="0"/>
              <a:pPr/>
              <a:t>4</a:t>
            </a:fld>
            <a:endParaRPr lang="ru-RU" dirty="0"/>
          </a:p>
        </p:txBody>
      </p:sp>
      <p:sp>
        <p:nvSpPr>
          <p:cNvPr id="7" name="Заголовок 6"/>
          <p:cNvSpPr>
            <a:spLocks noGrp="1"/>
          </p:cNvSpPr>
          <p:nvPr>
            <p:ph type="title"/>
          </p:nvPr>
        </p:nvSpPr>
        <p:spPr>
          <a:xfrm>
            <a:off x="2266950" y="2457451"/>
            <a:ext cx="8596793" cy="1720266"/>
          </a:xfrm>
        </p:spPr>
        <p:txBody>
          <a:bodyPr lIns="0" tIns="0" rIns="0" bIns="0"/>
          <a:lstStyle/>
          <a:p>
            <a:r>
              <a:rPr lang="en-US" sz="5400" dirty="0"/>
              <a:t>Challenges of typical Backup Infrastructure</a:t>
            </a:r>
          </a:p>
        </p:txBody>
      </p:sp>
      <p:sp>
        <p:nvSpPr>
          <p:cNvPr id="25" name="Заголовок 1"/>
          <p:cNvSpPr txBox="1">
            <a:spLocks/>
          </p:cNvSpPr>
          <p:nvPr/>
        </p:nvSpPr>
        <p:spPr>
          <a:xfrm>
            <a:off x="2266950" y="1886602"/>
            <a:ext cx="1181100" cy="400051"/>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800" kern="1200">
                <a:solidFill>
                  <a:schemeClr val="bg1"/>
                </a:solidFill>
                <a:latin typeface="+mj-lt"/>
                <a:ea typeface="+mj-ea"/>
                <a:cs typeface="+mj-cs"/>
              </a:defRPr>
            </a:lvl1pPr>
          </a:lstStyle>
          <a:p>
            <a:r>
              <a:rPr lang="en-US" sz="3200" dirty="0">
                <a:solidFill>
                  <a:schemeClr val="accent1"/>
                </a:solidFill>
                <a:latin typeface="+mn-lt"/>
              </a:rPr>
              <a:t>02</a:t>
            </a:r>
            <a:endParaRPr lang="ru-RU" sz="3200" dirty="0">
              <a:solidFill>
                <a:schemeClr val="accent1"/>
              </a:solidFill>
              <a:latin typeface="+mn-lt"/>
            </a:endParaRPr>
          </a:p>
        </p:txBody>
      </p:sp>
    </p:spTree>
    <p:extLst>
      <p:ext uri="{BB962C8B-B14F-4D97-AF65-F5344CB8AC3E}">
        <p14:creationId xmlns:p14="http://schemas.microsoft.com/office/powerpoint/2010/main" val="2835416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93907"/>
            <a:ext cx="10515600" cy="759082"/>
          </a:xfrm>
        </p:spPr>
        <p:txBody>
          <a:bodyPr>
            <a:normAutofit/>
          </a:bodyPr>
          <a:lstStyle/>
          <a:p>
            <a:r>
              <a:rPr lang="en-US" sz="4000" dirty="0"/>
              <a:t>Business challenges with backup</a:t>
            </a:r>
            <a:endParaRPr lang="ru-RU" sz="4000" dirty="0"/>
          </a:p>
        </p:txBody>
      </p:sp>
      <p:sp>
        <p:nvSpPr>
          <p:cNvPr id="3" name="Объект 2"/>
          <p:cNvSpPr>
            <a:spLocks noGrp="1"/>
          </p:cNvSpPr>
          <p:nvPr>
            <p:ph idx="1"/>
          </p:nvPr>
        </p:nvSpPr>
        <p:spPr>
          <a:xfrm>
            <a:off x="838200" y="2032253"/>
            <a:ext cx="5353050" cy="3502731"/>
          </a:xfrm>
        </p:spPr>
        <p:txBody>
          <a:bodyPr lIns="0" tIns="0" rIns="0" bIns="0" anchor="ctr" anchorCtr="0">
            <a:noAutofit/>
          </a:bodyPr>
          <a:lstStyle/>
          <a:p>
            <a:pPr marL="285750" indent="-285750">
              <a:buClr>
                <a:schemeClr val="accent4"/>
              </a:buClr>
              <a:buSzPct val="80000"/>
              <a:buFont typeface="Arial" panose="020B0604020202020204" pitchFamily="34" charset="0"/>
              <a:buChar char="•"/>
            </a:pPr>
            <a:r>
              <a:rPr lang="en-US" sz="1600" dirty="0"/>
              <a:t>Traditional backup systems take significant time to perform a backup and, consequentially, require even more to restore it</a:t>
            </a:r>
          </a:p>
          <a:p>
            <a:pPr marL="285750" indent="-285750">
              <a:buClr>
                <a:schemeClr val="accent4"/>
              </a:buClr>
              <a:buSzPct val="80000"/>
              <a:buFont typeface="Arial" panose="020B0604020202020204" pitchFamily="34" charset="0"/>
              <a:buChar char="•"/>
            </a:pPr>
            <a:r>
              <a:rPr lang="en-US" sz="1600" dirty="0"/>
              <a:t>Aligning data backup needs with application architecture requirements</a:t>
            </a:r>
          </a:p>
          <a:p>
            <a:pPr marL="285750" indent="-285750">
              <a:buClr>
                <a:schemeClr val="accent4"/>
              </a:buClr>
              <a:buSzPct val="80000"/>
              <a:buFont typeface="Arial" panose="020B0604020202020204" pitchFamily="34" charset="0"/>
              <a:buChar char="•"/>
            </a:pPr>
            <a:r>
              <a:rPr lang="en-US" altLang="ru-RU" sz="1600" dirty="0"/>
              <a:t>Ensuring reliably scheduled backups</a:t>
            </a:r>
          </a:p>
          <a:p>
            <a:pPr marL="285750" indent="-285750">
              <a:buClr>
                <a:schemeClr val="accent4"/>
              </a:buClr>
              <a:buSzPct val="80000"/>
              <a:buFont typeface="Arial" panose="020B0604020202020204" pitchFamily="34" charset="0"/>
              <a:buChar char="•"/>
            </a:pPr>
            <a:r>
              <a:rPr lang="en-US" sz="1600" dirty="0"/>
              <a:t>Production environment remains idle during the time wasted on slow backups</a:t>
            </a:r>
          </a:p>
        </p:txBody>
      </p:sp>
      <p:sp>
        <p:nvSpPr>
          <p:cNvPr id="5" name="Номер слайда 4"/>
          <p:cNvSpPr>
            <a:spLocks noGrp="1"/>
          </p:cNvSpPr>
          <p:nvPr>
            <p:ph type="sldNum" sz="quarter" idx="12"/>
          </p:nvPr>
        </p:nvSpPr>
        <p:spPr/>
        <p:txBody>
          <a:bodyPr/>
          <a:lstStyle/>
          <a:p>
            <a:fld id="{E7FA3C21-DD97-4F87-A7C6-9AF0B9ABFB15}" type="slidenum">
              <a:rPr lang="en-US" smtClean="0"/>
              <a:t>5</a:t>
            </a:fld>
            <a:endParaRPr lang="ru-RU" dirty="0"/>
          </a:p>
        </p:txBody>
      </p:sp>
      <p:sp>
        <p:nvSpPr>
          <p:cNvPr id="8" name="Oval 7">
            <a:extLst>
              <a:ext uri="{FF2B5EF4-FFF2-40B4-BE49-F238E27FC236}">
                <a16:creationId xmlns:a16="http://schemas.microsoft.com/office/drawing/2014/main" id="{8A02AD2A-F688-43A9-ADED-507F2C23C190}"/>
              </a:ext>
            </a:extLst>
          </p:cNvPr>
          <p:cNvSpPr/>
          <p:nvPr/>
        </p:nvSpPr>
        <p:spPr>
          <a:xfrm>
            <a:off x="7304449" y="2315358"/>
            <a:ext cx="3247562" cy="324756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Graphic 8" descr="Clipboard All Crosses outline">
            <a:extLst>
              <a:ext uri="{FF2B5EF4-FFF2-40B4-BE49-F238E27FC236}">
                <a16:creationId xmlns:a16="http://schemas.microsoft.com/office/drawing/2014/main" id="{3B71062A-D5EA-454D-AB53-25FCA5415C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43192" y="3054101"/>
            <a:ext cx="1770077" cy="1770077"/>
          </a:xfrm>
          <a:prstGeom prst="rect">
            <a:avLst/>
          </a:prstGeom>
        </p:spPr>
      </p:pic>
    </p:spTree>
    <p:extLst>
      <p:ext uri="{BB962C8B-B14F-4D97-AF65-F5344CB8AC3E}">
        <p14:creationId xmlns:p14="http://schemas.microsoft.com/office/powerpoint/2010/main" val="2670628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2F557A5E-3A5C-4267-96B2-352DF72A26AC}" type="slidenum">
              <a:rPr lang="en-US" smtClean="0"/>
              <a:pPr/>
              <a:t>6</a:t>
            </a:fld>
            <a:endParaRPr lang="ru-RU" dirty="0"/>
          </a:p>
        </p:txBody>
      </p:sp>
      <p:sp>
        <p:nvSpPr>
          <p:cNvPr id="7" name="Заголовок 6"/>
          <p:cNvSpPr>
            <a:spLocks noGrp="1"/>
          </p:cNvSpPr>
          <p:nvPr>
            <p:ph type="title"/>
          </p:nvPr>
        </p:nvSpPr>
        <p:spPr>
          <a:xfrm>
            <a:off x="2266950" y="2465362"/>
            <a:ext cx="8750238" cy="1620078"/>
          </a:xfrm>
        </p:spPr>
        <p:txBody>
          <a:bodyPr lIns="0" tIns="0" rIns="0" bIns="0"/>
          <a:lstStyle/>
          <a:p>
            <a:r>
              <a:rPr lang="en-US" sz="5400" dirty="0" err="1"/>
              <a:t>StarWind</a:t>
            </a:r>
            <a:r>
              <a:rPr lang="en-US" sz="5400" dirty="0"/>
              <a:t> Backup</a:t>
            </a:r>
            <a:br>
              <a:rPr lang="en-US" sz="5400" dirty="0"/>
            </a:br>
            <a:r>
              <a:rPr lang="en-US" sz="5400" dirty="0"/>
              <a:t>Infrastructure</a:t>
            </a:r>
          </a:p>
        </p:txBody>
      </p:sp>
      <p:sp>
        <p:nvSpPr>
          <p:cNvPr id="25" name="Заголовок 1"/>
          <p:cNvSpPr txBox="1">
            <a:spLocks/>
          </p:cNvSpPr>
          <p:nvPr/>
        </p:nvSpPr>
        <p:spPr>
          <a:xfrm>
            <a:off x="2266950" y="1886602"/>
            <a:ext cx="1181100" cy="400051"/>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800" kern="1200">
                <a:solidFill>
                  <a:schemeClr val="bg1"/>
                </a:solidFill>
                <a:latin typeface="+mj-lt"/>
                <a:ea typeface="+mj-ea"/>
                <a:cs typeface="+mj-cs"/>
              </a:defRPr>
            </a:lvl1pPr>
          </a:lstStyle>
          <a:p>
            <a:r>
              <a:rPr lang="en-US" sz="3200" dirty="0">
                <a:solidFill>
                  <a:schemeClr val="accent1"/>
                </a:solidFill>
                <a:latin typeface="+mn-lt"/>
              </a:rPr>
              <a:t>03</a:t>
            </a:r>
            <a:endParaRPr lang="ru-RU" sz="3200" dirty="0">
              <a:solidFill>
                <a:schemeClr val="accent1"/>
              </a:solidFill>
              <a:latin typeface="+mn-lt"/>
            </a:endParaRPr>
          </a:p>
        </p:txBody>
      </p:sp>
    </p:spTree>
    <p:extLst>
      <p:ext uri="{BB962C8B-B14F-4D97-AF65-F5344CB8AC3E}">
        <p14:creationId xmlns:p14="http://schemas.microsoft.com/office/powerpoint/2010/main" val="3878349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7">
            <a:extLst>
              <a:ext uri="{FF2B5EF4-FFF2-40B4-BE49-F238E27FC236}">
                <a16:creationId xmlns:a16="http://schemas.microsoft.com/office/drawing/2014/main" id="{B15C0BFC-DC55-4E63-8914-81605550D708}"/>
              </a:ext>
            </a:extLst>
          </p:cNvPr>
          <p:cNvSpPr>
            <a:spLocks noGrp="1"/>
          </p:cNvSpPr>
          <p:nvPr>
            <p:ph idx="1"/>
          </p:nvPr>
        </p:nvSpPr>
        <p:spPr>
          <a:xfrm>
            <a:off x="838200" y="1732224"/>
            <a:ext cx="4789225" cy="4140069"/>
          </a:xfrm>
        </p:spPr>
        <p:txBody>
          <a:bodyPr>
            <a:normAutofit fontScale="92500" lnSpcReduction="10000"/>
          </a:bodyPr>
          <a:lstStyle/>
          <a:p>
            <a:pPr marL="285750" indent="-285750">
              <a:lnSpc>
                <a:spcPct val="134000"/>
              </a:lnSpc>
              <a:buClr>
                <a:schemeClr val="tx2"/>
              </a:buClr>
              <a:buFont typeface="Arial" panose="020B0604020202020204" pitchFamily="34" charset="0"/>
              <a:buChar char="•"/>
            </a:pPr>
            <a:r>
              <a:rPr lang="en-US" altLang="ru-RU" sz="1600" dirty="0"/>
              <a:t>Fully pre-configured backup solution designed as per your specific</a:t>
            </a:r>
          </a:p>
          <a:p>
            <a:pPr marL="285750" indent="-285750">
              <a:lnSpc>
                <a:spcPct val="134000"/>
              </a:lnSpc>
              <a:buClr>
                <a:schemeClr val="tx2"/>
              </a:buClr>
              <a:buFont typeface="Arial" panose="020B0604020202020204" pitchFamily="34" charset="0"/>
              <a:buChar char="•"/>
            </a:pPr>
            <a:r>
              <a:rPr lang="en-US" altLang="ru-RU" sz="1600" dirty="0"/>
              <a:t>Near-to-instant restores allowing to fit even the strictest RTO and RPO requirements</a:t>
            </a:r>
          </a:p>
          <a:p>
            <a:pPr marL="285750" indent="-285750">
              <a:lnSpc>
                <a:spcPct val="134000"/>
              </a:lnSpc>
              <a:buClr>
                <a:schemeClr val="tx2"/>
              </a:buClr>
              <a:buFont typeface="Arial" panose="020B0604020202020204" pitchFamily="34" charset="0"/>
              <a:buChar char="•"/>
            </a:pPr>
            <a:r>
              <a:rPr lang="en-US" altLang="ru-RU" sz="1600" dirty="0"/>
              <a:t>Transparent and future-proof architecture combining the best commodity hardware, an industry-standard hypervisor of your choice, and a </a:t>
            </a:r>
            <a:r>
              <a:rPr lang="en-US" altLang="ru-RU" sz="1600" dirty="0" err="1"/>
              <a:t>StarWind</a:t>
            </a:r>
            <a:r>
              <a:rPr lang="en-US" altLang="ru-RU" sz="1600" dirty="0"/>
              <a:t> SDS engine</a:t>
            </a:r>
          </a:p>
          <a:p>
            <a:pPr marL="285750" indent="-285750">
              <a:lnSpc>
                <a:spcPct val="134000"/>
              </a:lnSpc>
              <a:buClr>
                <a:schemeClr val="tx2"/>
              </a:buClr>
              <a:buFont typeface="Arial" panose="020B0604020202020204" pitchFamily="34" charset="0"/>
              <a:buChar char="•"/>
            </a:pPr>
            <a:r>
              <a:rPr lang="en-US" altLang="ru-RU" sz="1600" dirty="0"/>
              <a:t>Segregated backup storage and backup application layers with smart storage connection</a:t>
            </a:r>
          </a:p>
          <a:p>
            <a:pPr marL="285750" indent="-285750">
              <a:lnSpc>
                <a:spcPct val="134000"/>
              </a:lnSpc>
              <a:buClr>
                <a:schemeClr val="tx2"/>
              </a:buClr>
              <a:buFont typeface="Arial" panose="020B0604020202020204" pitchFamily="34" charset="0"/>
              <a:buChar char="•"/>
            </a:pPr>
            <a:r>
              <a:rPr lang="en-US" altLang="ru-RU" sz="1600" dirty="0"/>
              <a:t>Protection against drive failure by employing erasure-coding technologies</a:t>
            </a:r>
          </a:p>
        </p:txBody>
      </p:sp>
      <p:sp>
        <p:nvSpPr>
          <p:cNvPr id="5" name="Номер слайда 4"/>
          <p:cNvSpPr>
            <a:spLocks noGrp="1"/>
          </p:cNvSpPr>
          <p:nvPr>
            <p:ph type="sldNum" sz="quarter" idx="12"/>
          </p:nvPr>
        </p:nvSpPr>
        <p:spPr/>
        <p:txBody>
          <a:bodyPr/>
          <a:lstStyle/>
          <a:p>
            <a:fld id="{E7FA3C21-DD97-4F87-A7C6-9AF0B9ABFB15}" type="slidenum">
              <a:rPr lang="en-US" smtClean="0"/>
              <a:t>7</a:t>
            </a:fld>
            <a:endParaRPr lang="ru-RU" dirty="0"/>
          </a:p>
        </p:txBody>
      </p:sp>
      <p:sp>
        <p:nvSpPr>
          <p:cNvPr id="142" name="Заголовок 1">
            <a:extLst>
              <a:ext uri="{FF2B5EF4-FFF2-40B4-BE49-F238E27FC236}">
                <a16:creationId xmlns:a16="http://schemas.microsoft.com/office/drawing/2014/main" id="{39C559EC-F149-4618-B1ED-D276BD3D9DE5}"/>
              </a:ext>
            </a:extLst>
          </p:cNvPr>
          <p:cNvSpPr>
            <a:spLocks noGrp="1"/>
          </p:cNvSpPr>
          <p:nvPr>
            <p:ph type="title"/>
          </p:nvPr>
        </p:nvSpPr>
        <p:spPr>
          <a:xfrm>
            <a:off x="838200" y="473046"/>
            <a:ext cx="5257800" cy="567189"/>
          </a:xfrm>
        </p:spPr>
        <p:txBody>
          <a:bodyPr anchor="t" anchorCtr="0">
            <a:noAutofit/>
          </a:bodyPr>
          <a:lstStyle/>
          <a:p>
            <a:r>
              <a:rPr lang="en-US" sz="4000" dirty="0"/>
              <a:t>Our approach</a:t>
            </a:r>
            <a:endParaRPr lang="ru-UA" sz="4000" dirty="0"/>
          </a:p>
        </p:txBody>
      </p:sp>
      <p:pic>
        <p:nvPicPr>
          <p:cNvPr id="3" name="Picture 2" descr="Graphical user interface&#10;&#10;Description automatically generated">
            <a:extLst>
              <a:ext uri="{FF2B5EF4-FFF2-40B4-BE49-F238E27FC236}">
                <a16:creationId xmlns:a16="http://schemas.microsoft.com/office/drawing/2014/main" id="{16DC4C2E-34BB-4B11-92F4-D7E1EB1254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3458" y="3259598"/>
            <a:ext cx="6128541" cy="1220187"/>
          </a:xfrm>
          <a:prstGeom prst="rect">
            <a:avLst/>
          </a:prstGeom>
        </p:spPr>
      </p:pic>
    </p:spTree>
    <p:extLst>
      <p:ext uri="{BB962C8B-B14F-4D97-AF65-F5344CB8AC3E}">
        <p14:creationId xmlns:p14="http://schemas.microsoft.com/office/powerpoint/2010/main" val="3516135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58186"/>
            <a:ext cx="10515600" cy="645547"/>
          </a:xfrm>
        </p:spPr>
        <p:txBody>
          <a:bodyPr>
            <a:noAutofit/>
          </a:bodyPr>
          <a:lstStyle/>
          <a:p>
            <a:r>
              <a:rPr lang="en-US" sz="4000" dirty="0"/>
              <a:t>StarWind Backup Appliance</a:t>
            </a:r>
            <a:endParaRPr lang="ru-RU" sz="3600" dirty="0"/>
          </a:p>
        </p:txBody>
      </p:sp>
      <p:sp>
        <p:nvSpPr>
          <p:cNvPr id="5" name="Номер слайда 4"/>
          <p:cNvSpPr>
            <a:spLocks noGrp="1"/>
          </p:cNvSpPr>
          <p:nvPr>
            <p:ph type="sldNum" sz="quarter" idx="12"/>
          </p:nvPr>
        </p:nvSpPr>
        <p:spPr/>
        <p:txBody>
          <a:bodyPr/>
          <a:lstStyle/>
          <a:p>
            <a:fld id="{E7FA3C21-DD97-4F87-A7C6-9AF0B9ABFB15}" type="slidenum">
              <a:rPr lang="en-US" smtClean="0"/>
              <a:t>8</a:t>
            </a:fld>
            <a:endParaRPr lang="ru-RU" dirty="0"/>
          </a:p>
        </p:txBody>
      </p:sp>
      <p:pic>
        <p:nvPicPr>
          <p:cNvPr id="25" name="Picture 24">
            <a:extLst>
              <a:ext uri="{FF2B5EF4-FFF2-40B4-BE49-F238E27FC236}">
                <a16:creationId xmlns:a16="http://schemas.microsoft.com/office/drawing/2014/main" id="{16C93851-2FC3-4789-9E41-5065E3C82D3A}"/>
              </a:ext>
            </a:extLst>
          </p:cNvPr>
          <p:cNvPicPr>
            <a:picLocks noChangeAspect="1"/>
          </p:cNvPicPr>
          <p:nvPr/>
        </p:nvPicPr>
        <p:blipFill>
          <a:blip r:embed="rId2"/>
          <a:stretch>
            <a:fillRect/>
          </a:stretch>
        </p:blipFill>
        <p:spPr>
          <a:xfrm>
            <a:off x="2465121" y="1644242"/>
            <a:ext cx="7261753" cy="4093635"/>
          </a:xfrm>
          <a:prstGeom prst="rect">
            <a:avLst/>
          </a:prstGeom>
        </p:spPr>
      </p:pic>
      <p:pic>
        <p:nvPicPr>
          <p:cNvPr id="4" name="Graphic 3">
            <a:extLst>
              <a:ext uri="{FF2B5EF4-FFF2-40B4-BE49-F238E27FC236}">
                <a16:creationId xmlns:a16="http://schemas.microsoft.com/office/drawing/2014/main" id="{E330AA5E-B337-413C-80E1-459A19309E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27904" y="5842747"/>
            <a:ext cx="1936185" cy="346571"/>
          </a:xfrm>
          <a:prstGeom prst="rect">
            <a:avLst/>
          </a:prstGeom>
        </p:spPr>
      </p:pic>
      <p:pic>
        <p:nvPicPr>
          <p:cNvPr id="7" name="Graphic 6" descr="Add with solid fill">
            <a:extLst>
              <a:ext uri="{FF2B5EF4-FFF2-40B4-BE49-F238E27FC236}">
                <a16:creationId xmlns:a16="http://schemas.microsoft.com/office/drawing/2014/main" id="{E124AE53-C202-4DBE-8F80-578C2D92D63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99234" y="5888007"/>
            <a:ext cx="256049" cy="256049"/>
          </a:xfrm>
          <a:prstGeom prst="rect">
            <a:avLst/>
          </a:prstGeom>
        </p:spPr>
      </p:pic>
    </p:spTree>
    <p:extLst>
      <p:ext uri="{BB962C8B-B14F-4D97-AF65-F5344CB8AC3E}">
        <p14:creationId xmlns:p14="http://schemas.microsoft.com/office/powerpoint/2010/main" val="2691222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Рисунок 2">
            <a:extLst>
              <a:ext uri="{FF2B5EF4-FFF2-40B4-BE49-F238E27FC236}">
                <a16:creationId xmlns:a16="http://schemas.microsoft.com/office/drawing/2014/main" id="{7D00FC44-F38D-4C4C-B82C-FFBDFAB95ED8}"/>
              </a:ext>
            </a:extLst>
          </p:cNvPr>
          <p:cNvSpPr/>
          <p:nvPr/>
        </p:nvSpPr>
        <p:spPr>
          <a:xfrm>
            <a:off x="6178022" y="1925980"/>
            <a:ext cx="3933195" cy="4426182"/>
          </a:xfrm>
          <a:custGeom>
            <a:avLst/>
            <a:gdLst>
              <a:gd name="connsiteX0" fmla="*/ 0 w 1343025"/>
              <a:gd name="connsiteY0" fmla="*/ 0 h 1819275"/>
              <a:gd name="connsiteX1" fmla="*/ 1343025 w 1343025"/>
              <a:gd name="connsiteY1" fmla="*/ 0 h 1819275"/>
              <a:gd name="connsiteX2" fmla="*/ 1343025 w 1343025"/>
              <a:gd name="connsiteY2" fmla="*/ 1819275 h 1819275"/>
              <a:gd name="connsiteX3" fmla="*/ 0 w 1343025"/>
              <a:gd name="connsiteY3" fmla="*/ 1819275 h 1819275"/>
            </a:gdLst>
            <a:ahLst/>
            <a:cxnLst>
              <a:cxn ang="0">
                <a:pos x="connsiteX0" y="connsiteY0"/>
              </a:cxn>
              <a:cxn ang="0">
                <a:pos x="connsiteX1" y="connsiteY1"/>
              </a:cxn>
              <a:cxn ang="0">
                <a:pos x="connsiteX2" y="connsiteY2"/>
              </a:cxn>
              <a:cxn ang="0">
                <a:pos x="connsiteX3" y="connsiteY3"/>
              </a:cxn>
            </a:cxnLst>
            <a:rect l="l" t="t" r="r" b="b"/>
            <a:pathLst>
              <a:path w="1343025" h="1819275">
                <a:moveTo>
                  <a:pt x="0" y="0"/>
                </a:moveTo>
                <a:lnTo>
                  <a:pt x="1343025" y="0"/>
                </a:lnTo>
                <a:lnTo>
                  <a:pt x="1343025" y="1819275"/>
                </a:lnTo>
                <a:lnTo>
                  <a:pt x="0" y="1819275"/>
                </a:lnTo>
                <a:close/>
              </a:path>
            </a:pathLst>
          </a:custGeom>
          <a:noFill/>
          <a:ln w="15875" cap="flat">
            <a:solidFill>
              <a:schemeClr val="bg2"/>
            </a:solidFill>
            <a:prstDash val="lg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08" name="TextBox 307">
            <a:extLst>
              <a:ext uri="{FF2B5EF4-FFF2-40B4-BE49-F238E27FC236}">
                <a16:creationId xmlns:a16="http://schemas.microsoft.com/office/drawing/2014/main" id="{0BAB9A37-A6CB-4874-ADD6-AC34916719E0}"/>
              </a:ext>
            </a:extLst>
          </p:cNvPr>
          <p:cNvSpPr txBox="1"/>
          <p:nvPr/>
        </p:nvSpPr>
        <p:spPr>
          <a:xfrm>
            <a:off x="6178021" y="2163888"/>
            <a:ext cx="3655373" cy="338554"/>
          </a:xfrm>
          <a:prstGeom prst="rect">
            <a:avLst/>
          </a:prstGeom>
          <a:noFill/>
        </p:spPr>
        <p:txBody>
          <a:bodyPr wrap="square">
            <a:spAutoFit/>
          </a:bodyPr>
          <a:lstStyle/>
          <a:p>
            <a:pPr algn="ctr"/>
            <a:r>
              <a:rPr lang="en-US" sz="1600" b="1" dirty="0">
                <a:solidFill>
                  <a:schemeClr val="tx2"/>
                </a:solidFill>
                <a:latin typeface="Raleway Bold" pitchFamily="2" charset="-52"/>
              </a:rPr>
              <a:t>StarWind BA</a:t>
            </a:r>
            <a:endParaRPr lang="en-US" sz="1600" dirty="0"/>
          </a:p>
        </p:txBody>
      </p:sp>
      <p:sp>
        <p:nvSpPr>
          <p:cNvPr id="295" name="Рисунок 2">
            <a:extLst>
              <a:ext uri="{FF2B5EF4-FFF2-40B4-BE49-F238E27FC236}">
                <a16:creationId xmlns:a16="http://schemas.microsoft.com/office/drawing/2014/main" id="{05341163-A7DB-4D9B-B006-EE46521B088F}"/>
              </a:ext>
            </a:extLst>
          </p:cNvPr>
          <p:cNvSpPr/>
          <p:nvPr/>
        </p:nvSpPr>
        <p:spPr>
          <a:xfrm>
            <a:off x="1683493" y="1925980"/>
            <a:ext cx="3933197" cy="4426182"/>
          </a:xfrm>
          <a:custGeom>
            <a:avLst/>
            <a:gdLst>
              <a:gd name="connsiteX0" fmla="*/ 0 w 1343025"/>
              <a:gd name="connsiteY0" fmla="*/ 0 h 1819275"/>
              <a:gd name="connsiteX1" fmla="*/ 1343025 w 1343025"/>
              <a:gd name="connsiteY1" fmla="*/ 0 h 1819275"/>
              <a:gd name="connsiteX2" fmla="*/ 1343025 w 1343025"/>
              <a:gd name="connsiteY2" fmla="*/ 1819275 h 1819275"/>
              <a:gd name="connsiteX3" fmla="*/ 0 w 1343025"/>
              <a:gd name="connsiteY3" fmla="*/ 1819275 h 1819275"/>
            </a:gdLst>
            <a:ahLst/>
            <a:cxnLst>
              <a:cxn ang="0">
                <a:pos x="connsiteX0" y="connsiteY0"/>
              </a:cxn>
              <a:cxn ang="0">
                <a:pos x="connsiteX1" y="connsiteY1"/>
              </a:cxn>
              <a:cxn ang="0">
                <a:pos x="connsiteX2" y="connsiteY2"/>
              </a:cxn>
              <a:cxn ang="0">
                <a:pos x="connsiteX3" y="connsiteY3"/>
              </a:cxn>
            </a:cxnLst>
            <a:rect l="l" t="t" r="r" b="b"/>
            <a:pathLst>
              <a:path w="1343025" h="1819275">
                <a:moveTo>
                  <a:pt x="0" y="0"/>
                </a:moveTo>
                <a:lnTo>
                  <a:pt x="1343025" y="0"/>
                </a:lnTo>
                <a:lnTo>
                  <a:pt x="1343025" y="1819275"/>
                </a:lnTo>
                <a:lnTo>
                  <a:pt x="0" y="1819275"/>
                </a:lnTo>
                <a:close/>
              </a:path>
            </a:pathLst>
          </a:custGeom>
          <a:noFill/>
          <a:ln w="15875" cap="flat">
            <a:solidFill>
              <a:schemeClr val="bg2"/>
            </a:solidFill>
            <a:prstDash val="lg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Нижний колонтитул 3"/>
          <p:cNvSpPr>
            <a:spLocks noGrp="1"/>
          </p:cNvSpPr>
          <p:nvPr>
            <p:ph type="ftr" sz="quarter" idx="11"/>
          </p:nvPr>
        </p:nvSpPr>
        <p:spPr>
          <a:xfrm rot="16200000">
            <a:off x="-627113" y="4344305"/>
            <a:ext cx="2016232" cy="365125"/>
          </a:xfrm>
        </p:spPr>
        <p:txBody>
          <a:bodyPr/>
          <a:lstStyle/>
          <a:p>
            <a:r>
              <a:rPr lang="en-US" dirty="0" err="1"/>
              <a:t>StarWind</a:t>
            </a:r>
            <a:r>
              <a:rPr lang="en-US" dirty="0"/>
              <a:t> Backup Appliance</a:t>
            </a:r>
            <a:endParaRPr lang="ru-RU" dirty="0"/>
          </a:p>
        </p:txBody>
      </p:sp>
      <p:sp>
        <p:nvSpPr>
          <p:cNvPr id="5" name="Номер слайда 4"/>
          <p:cNvSpPr>
            <a:spLocks noGrp="1"/>
          </p:cNvSpPr>
          <p:nvPr>
            <p:ph type="sldNum" sz="quarter" idx="12"/>
          </p:nvPr>
        </p:nvSpPr>
        <p:spPr/>
        <p:txBody>
          <a:bodyPr/>
          <a:lstStyle/>
          <a:p>
            <a:fld id="{E7FA3C21-DD97-4F87-A7C6-9AF0B9ABFB15}" type="slidenum">
              <a:rPr lang="en-US" smtClean="0"/>
              <a:t>9</a:t>
            </a:fld>
            <a:endParaRPr lang="ru-RU"/>
          </a:p>
        </p:txBody>
      </p:sp>
      <p:sp>
        <p:nvSpPr>
          <p:cNvPr id="241" name="Заголовок 6">
            <a:extLst>
              <a:ext uri="{FF2B5EF4-FFF2-40B4-BE49-F238E27FC236}">
                <a16:creationId xmlns:a16="http://schemas.microsoft.com/office/drawing/2014/main" id="{3D7F1024-39D5-4018-9A3C-4CE8D8A646C6}"/>
              </a:ext>
            </a:extLst>
          </p:cNvPr>
          <p:cNvSpPr txBox="1">
            <a:spLocks/>
          </p:cNvSpPr>
          <p:nvPr/>
        </p:nvSpPr>
        <p:spPr>
          <a:xfrm>
            <a:off x="838200" y="846667"/>
            <a:ext cx="10515600" cy="844021"/>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err="1"/>
              <a:t>StarWind</a:t>
            </a:r>
            <a:r>
              <a:rPr lang="en-US" sz="4000" dirty="0"/>
              <a:t> BA Architecture</a:t>
            </a:r>
          </a:p>
        </p:txBody>
      </p:sp>
      <p:sp>
        <p:nvSpPr>
          <p:cNvPr id="518" name="Рисунок 2">
            <a:extLst>
              <a:ext uri="{FF2B5EF4-FFF2-40B4-BE49-F238E27FC236}">
                <a16:creationId xmlns:a16="http://schemas.microsoft.com/office/drawing/2014/main" id="{D21E404D-FA0C-45A4-9D78-A40FABB68C00}"/>
              </a:ext>
            </a:extLst>
          </p:cNvPr>
          <p:cNvSpPr/>
          <p:nvPr/>
        </p:nvSpPr>
        <p:spPr>
          <a:xfrm>
            <a:off x="1975561" y="3418289"/>
            <a:ext cx="3363742" cy="625713"/>
          </a:xfrm>
          <a:custGeom>
            <a:avLst/>
            <a:gdLst>
              <a:gd name="connsiteX0" fmla="*/ 1495425 w 1495425"/>
              <a:gd name="connsiteY0" fmla="*/ 0 h 590550"/>
              <a:gd name="connsiteX1" fmla="*/ 747713 w 1495425"/>
              <a:gd name="connsiteY1" fmla="*/ 590550 h 590550"/>
              <a:gd name="connsiteX2" fmla="*/ 0 w 1495425"/>
              <a:gd name="connsiteY2" fmla="*/ 0 h 590550"/>
              <a:gd name="connsiteX3" fmla="*/ 1495425 w 1495425"/>
              <a:gd name="connsiteY3" fmla="*/ 0 h 590550"/>
            </a:gdLst>
            <a:ahLst/>
            <a:cxnLst>
              <a:cxn ang="0">
                <a:pos x="connsiteX0" y="connsiteY0"/>
              </a:cxn>
              <a:cxn ang="0">
                <a:pos x="connsiteX1" y="connsiteY1"/>
              </a:cxn>
              <a:cxn ang="0">
                <a:pos x="connsiteX2" y="connsiteY2"/>
              </a:cxn>
              <a:cxn ang="0">
                <a:pos x="connsiteX3" y="connsiteY3"/>
              </a:cxn>
            </a:cxnLst>
            <a:rect l="l" t="t" r="r" b="b"/>
            <a:pathLst>
              <a:path w="1495425" h="590550">
                <a:moveTo>
                  <a:pt x="1495425" y="0"/>
                </a:moveTo>
                <a:lnTo>
                  <a:pt x="747713" y="590550"/>
                </a:lnTo>
                <a:lnTo>
                  <a:pt x="0" y="0"/>
                </a:lnTo>
                <a:lnTo>
                  <a:pt x="1495425" y="0"/>
                </a:lnTo>
                <a:close/>
              </a:path>
            </a:pathLst>
          </a:custGeom>
          <a:solidFill>
            <a:srgbClr val="F1F2F2"/>
          </a:solidFill>
          <a:ln w="9525" cap="flat">
            <a:noFill/>
            <a:prstDash val="solid"/>
            <a:miter/>
          </a:ln>
        </p:spPr>
        <p:txBody>
          <a:bodyPr rtlCol="0" anchor="ctr"/>
          <a:lstStyle/>
          <a:p>
            <a:endParaRPr lang="en-US"/>
          </a:p>
        </p:txBody>
      </p:sp>
      <p:sp>
        <p:nvSpPr>
          <p:cNvPr id="6" name="Стрелка: вправо 5">
            <a:extLst>
              <a:ext uri="{FF2B5EF4-FFF2-40B4-BE49-F238E27FC236}">
                <a16:creationId xmlns:a16="http://schemas.microsoft.com/office/drawing/2014/main" id="{A73BFD20-DFD2-441E-BA87-A01E12427E07}"/>
              </a:ext>
            </a:extLst>
          </p:cNvPr>
          <p:cNvSpPr/>
          <p:nvPr/>
        </p:nvSpPr>
        <p:spPr>
          <a:xfrm>
            <a:off x="5464042" y="2817666"/>
            <a:ext cx="1077106" cy="612558"/>
          </a:xfrm>
          <a:prstGeom prst="rightArrow">
            <a:avLst/>
          </a:prstGeom>
          <a:solidFill>
            <a:srgbClr val="F1F2F2"/>
          </a:solidFill>
          <a:ln w="9525" cap="flat">
            <a:noFill/>
            <a:prstDash val="solid"/>
            <a:miter/>
          </a:ln>
        </p:spPr>
        <p:txBody>
          <a:bodyPr vert="horz" rtlCol="0" anchor="ctr"/>
          <a:lstStyle/>
          <a:p>
            <a:pPr algn="ctr"/>
            <a:r>
              <a:rPr lang="en-US" sz="1100" b="1" dirty="0">
                <a:solidFill>
                  <a:schemeClr val="tx2"/>
                </a:solidFill>
                <a:latin typeface="Raleway Bold" pitchFamily="2" charset="-52"/>
              </a:rPr>
              <a:t> Backup</a:t>
            </a:r>
          </a:p>
        </p:txBody>
      </p:sp>
      <p:grpSp>
        <p:nvGrpSpPr>
          <p:cNvPr id="2" name="Группа 1">
            <a:extLst>
              <a:ext uri="{FF2B5EF4-FFF2-40B4-BE49-F238E27FC236}">
                <a16:creationId xmlns:a16="http://schemas.microsoft.com/office/drawing/2014/main" id="{8DEB92F9-E45A-45E7-BE29-29567EB86CC0}"/>
              </a:ext>
            </a:extLst>
          </p:cNvPr>
          <p:cNvGrpSpPr/>
          <p:nvPr/>
        </p:nvGrpSpPr>
        <p:grpSpPr>
          <a:xfrm>
            <a:off x="1988987" y="2887919"/>
            <a:ext cx="1827202" cy="390282"/>
            <a:chOff x="2293787" y="2887919"/>
            <a:chExt cx="1827202" cy="390282"/>
          </a:xfrm>
        </p:grpSpPr>
        <p:grpSp>
          <p:nvGrpSpPr>
            <p:cNvPr id="506" name="Группа 505">
              <a:extLst>
                <a:ext uri="{FF2B5EF4-FFF2-40B4-BE49-F238E27FC236}">
                  <a16:creationId xmlns:a16="http://schemas.microsoft.com/office/drawing/2014/main" id="{E03039DB-E0F0-4D8F-90F4-02AFF2D9669A}"/>
                </a:ext>
              </a:extLst>
            </p:cNvPr>
            <p:cNvGrpSpPr/>
            <p:nvPr/>
          </p:nvGrpSpPr>
          <p:grpSpPr>
            <a:xfrm>
              <a:off x="2293787" y="2887919"/>
              <a:ext cx="381821" cy="381820"/>
              <a:chOff x="6281735" y="3219455"/>
              <a:chExt cx="279082" cy="279082"/>
            </a:xfrm>
          </p:grpSpPr>
          <p:sp>
            <p:nvSpPr>
              <p:cNvPr id="507" name="Рисунок 445">
                <a:extLst>
                  <a:ext uri="{FF2B5EF4-FFF2-40B4-BE49-F238E27FC236}">
                    <a16:creationId xmlns:a16="http://schemas.microsoft.com/office/drawing/2014/main" id="{7993534E-0F50-4CFC-A470-C14D11E04EEA}"/>
                  </a:ext>
                </a:extLst>
              </p:cNvPr>
              <p:cNvSpPr/>
              <p:nvPr/>
            </p:nvSpPr>
            <p:spPr>
              <a:xfrm>
                <a:off x="6281735" y="3219455"/>
                <a:ext cx="279082" cy="279082"/>
              </a:xfrm>
              <a:custGeom>
                <a:avLst/>
                <a:gdLst>
                  <a:gd name="connsiteX0" fmla="*/ 279083 w 279082"/>
                  <a:gd name="connsiteY0" fmla="*/ 0 h 279082"/>
                  <a:gd name="connsiteX1" fmla="*/ 0 w 279082"/>
                  <a:gd name="connsiteY1" fmla="*/ 0 h 279082"/>
                  <a:gd name="connsiteX2" fmla="*/ 0 w 279082"/>
                  <a:gd name="connsiteY2" fmla="*/ 279083 h 279082"/>
                  <a:gd name="connsiteX3" fmla="*/ 279083 w 279082"/>
                  <a:gd name="connsiteY3" fmla="*/ 279083 h 279082"/>
                  <a:gd name="connsiteX4" fmla="*/ 279083 w 279082"/>
                  <a:gd name="connsiteY4" fmla="*/ 0 h 27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82" h="279082">
                    <a:moveTo>
                      <a:pt x="279083" y="0"/>
                    </a:moveTo>
                    <a:lnTo>
                      <a:pt x="0" y="0"/>
                    </a:lnTo>
                    <a:lnTo>
                      <a:pt x="0" y="279083"/>
                    </a:lnTo>
                    <a:lnTo>
                      <a:pt x="279083" y="279083"/>
                    </a:lnTo>
                    <a:lnTo>
                      <a:pt x="279083" y="0"/>
                    </a:lnTo>
                    <a:close/>
                  </a:path>
                </a:pathLst>
              </a:custGeom>
              <a:noFill/>
              <a:ln w="19050" cap="sq">
                <a:solidFill>
                  <a:srgbClr val="125DD3"/>
                </a:solidFill>
                <a:prstDash val="solid"/>
                <a:miter/>
              </a:ln>
            </p:spPr>
            <p:txBody>
              <a:bodyPr rtlCol="0" anchor="ctr"/>
              <a:lstStyle/>
              <a:p>
                <a:endParaRPr lang="en-US"/>
              </a:p>
            </p:txBody>
          </p:sp>
          <p:sp>
            <p:nvSpPr>
              <p:cNvPr id="508" name="Рисунок 445">
                <a:extLst>
                  <a:ext uri="{FF2B5EF4-FFF2-40B4-BE49-F238E27FC236}">
                    <a16:creationId xmlns:a16="http://schemas.microsoft.com/office/drawing/2014/main" id="{315BCA95-E85C-47A8-8DB7-641A1F3ABD40}"/>
                  </a:ext>
                </a:extLst>
              </p:cNvPr>
              <p:cNvSpPr/>
              <p:nvPr/>
            </p:nvSpPr>
            <p:spPr>
              <a:xfrm>
                <a:off x="6343649" y="3328987"/>
                <a:ext cx="66675" cy="74294"/>
              </a:xfrm>
              <a:custGeom>
                <a:avLst/>
                <a:gdLst>
                  <a:gd name="connsiteX0" fmla="*/ 50483 w 66675"/>
                  <a:gd name="connsiteY0" fmla="*/ 0 h 74294"/>
                  <a:gd name="connsiteX1" fmla="*/ 66675 w 66675"/>
                  <a:gd name="connsiteY1" fmla="*/ 0 h 74294"/>
                  <a:gd name="connsiteX2" fmla="*/ 41910 w 66675"/>
                  <a:gd name="connsiteY2" fmla="*/ 74295 h 74294"/>
                  <a:gd name="connsiteX3" fmla="*/ 24765 w 66675"/>
                  <a:gd name="connsiteY3" fmla="*/ 74295 h 74294"/>
                  <a:gd name="connsiteX4" fmla="*/ 0 w 66675"/>
                  <a:gd name="connsiteY4" fmla="*/ 0 h 74294"/>
                  <a:gd name="connsiteX5" fmla="*/ 16192 w 66675"/>
                  <a:gd name="connsiteY5" fmla="*/ 0 h 74294"/>
                  <a:gd name="connsiteX6" fmla="*/ 30480 w 66675"/>
                  <a:gd name="connsiteY6" fmla="*/ 43815 h 74294"/>
                  <a:gd name="connsiteX7" fmla="*/ 33338 w 66675"/>
                  <a:gd name="connsiteY7" fmla="*/ 53340 h 74294"/>
                  <a:gd name="connsiteX8" fmla="*/ 35242 w 66675"/>
                  <a:gd name="connsiteY8" fmla="*/ 60960 h 74294"/>
                  <a:gd name="connsiteX9" fmla="*/ 39052 w 66675"/>
                  <a:gd name="connsiteY9" fmla="*/ 44768 h 74294"/>
                  <a:gd name="connsiteX10" fmla="*/ 50483 w 66675"/>
                  <a:gd name="connsiteY10" fmla="*/ 0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74294">
                    <a:moveTo>
                      <a:pt x="50483" y="0"/>
                    </a:moveTo>
                    <a:lnTo>
                      <a:pt x="66675" y="0"/>
                    </a:lnTo>
                    <a:lnTo>
                      <a:pt x="41910" y="74295"/>
                    </a:lnTo>
                    <a:lnTo>
                      <a:pt x="24765" y="74295"/>
                    </a:lnTo>
                    <a:lnTo>
                      <a:pt x="0" y="0"/>
                    </a:lnTo>
                    <a:lnTo>
                      <a:pt x="16192" y="0"/>
                    </a:lnTo>
                    <a:lnTo>
                      <a:pt x="30480" y="43815"/>
                    </a:lnTo>
                    <a:cubicBezTo>
                      <a:pt x="31433" y="46672"/>
                      <a:pt x="32385" y="49530"/>
                      <a:pt x="33338" y="53340"/>
                    </a:cubicBezTo>
                    <a:cubicBezTo>
                      <a:pt x="34290" y="57150"/>
                      <a:pt x="34290" y="59055"/>
                      <a:pt x="35242" y="60960"/>
                    </a:cubicBezTo>
                    <a:cubicBezTo>
                      <a:pt x="35242" y="58103"/>
                      <a:pt x="37148" y="52388"/>
                      <a:pt x="39052" y="44768"/>
                    </a:cubicBezTo>
                    <a:lnTo>
                      <a:pt x="50483" y="0"/>
                    </a:lnTo>
                    <a:close/>
                  </a:path>
                </a:pathLst>
              </a:custGeom>
              <a:solidFill>
                <a:srgbClr val="125DD3"/>
              </a:solidFill>
              <a:ln w="9525" cap="flat">
                <a:noFill/>
                <a:prstDash val="solid"/>
                <a:miter/>
              </a:ln>
            </p:spPr>
            <p:txBody>
              <a:bodyPr rtlCol="0" anchor="ctr"/>
              <a:lstStyle/>
              <a:p>
                <a:endParaRPr lang="en-US"/>
              </a:p>
            </p:txBody>
          </p:sp>
          <p:sp>
            <p:nvSpPr>
              <p:cNvPr id="509" name="Рисунок 445">
                <a:extLst>
                  <a:ext uri="{FF2B5EF4-FFF2-40B4-BE49-F238E27FC236}">
                    <a16:creationId xmlns:a16="http://schemas.microsoft.com/office/drawing/2014/main" id="{9BE7918D-CFF9-4000-BF41-45A64FDD852E}"/>
                  </a:ext>
                </a:extLst>
              </p:cNvPr>
              <p:cNvSpPr/>
              <p:nvPr/>
            </p:nvSpPr>
            <p:spPr>
              <a:xfrm>
                <a:off x="6418897" y="3328034"/>
                <a:ext cx="78104" cy="74295"/>
              </a:xfrm>
              <a:custGeom>
                <a:avLst/>
                <a:gdLst>
                  <a:gd name="connsiteX0" fmla="*/ 31432 w 78104"/>
                  <a:gd name="connsiteY0" fmla="*/ 74295 h 74295"/>
                  <a:gd name="connsiteX1" fmla="*/ 13335 w 78104"/>
                  <a:gd name="connsiteY1" fmla="*/ 16193 h 74295"/>
                  <a:gd name="connsiteX2" fmla="*/ 14288 w 78104"/>
                  <a:gd name="connsiteY2" fmla="*/ 40005 h 74295"/>
                  <a:gd name="connsiteX3" fmla="*/ 14288 w 78104"/>
                  <a:gd name="connsiteY3" fmla="*/ 74295 h 74295"/>
                  <a:gd name="connsiteX4" fmla="*/ 0 w 78104"/>
                  <a:gd name="connsiteY4" fmla="*/ 74295 h 74295"/>
                  <a:gd name="connsiteX5" fmla="*/ 0 w 78104"/>
                  <a:gd name="connsiteY5" fmla="*/ 0 h 74295"/>
                  <a:gd name="connsiteX6" fmla="*/ 20955 w 78104"/>
                  <a:gd name="connsiteY6" fmla="*/ 0 h 74295"/>
                  <a:gd name="connsiteX7" fmla="*/ 38100 w 78104"/>
                  <a:gd name="connsiteY7" fmla="*/ 56197 h 74295"/>
                  <a:gd name="connsiteX8" fmla="*/ 57150 w 78104"/>
                  <a:gd name="connsiteY8" fmla="*/ 0 h 74295"/>
                  <a:gd name="connsiteX9" fmla="*/ 78105 w 78104"/>
                  <a:gd name="connsiteY9" fmla="*/ 0 h 74295"/>
                  <a:gd name="connsiteX10" fmla="*/ 78105 w 78104"/>
                  <a:gd name="connsiteY10" fmla="*/ 74295 h 74295"/>
                  <a:gd name="connsiteX11" fmla="*/ 63817 w 78104"/>
                  <a:gd name="connsiteY11" fmla="*/ 74295 h 74295"/>
                  <a:gd name="connsiteX12" fmla="*/ 63817 w 78104"/>
                  <a:gd name="connsiteY12" fmla="*/ 39053 h 74295"/>
                  <a:gd name="connsiteX13" fmla="*/ 63817 w 78104"/>
                  <a:gd name="connsiteY13" fmla="*/ 33338 h 74295"/>
                  <a:gd name="connsiteX14" fmla="*/ 64770 w 78104"/>
                  <a:gd name="connsiteY14" fmla="*/ 16193 h 74295"/>
                  <a:gd name="connsiteX15" fmla="*/ 45720 w 78104"/>
                  <a:gd name="connsiteY15" fmla="*/ 74295 h 74295"/>
                  <a:gd name="connsiteX16" fmla="*/ 31432 w 78104"/>
                  <a:gd name="connsiteY16" fmla="*/ 74295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104" h="74295">
                    <a:moveTo>
                      <a:pt x="31432" y="74295"/>
                    </a:moveTo>
                    <a:lnTo>
                      <a:pt x="13335" y="16193"/>
                    </a:lnTo>
                    <a:cubicBezTo>
                      <a:pt x="14288" y="27623"/>
                      <a:pt x="14288" y="36195"/>
                      <a:pt x="14288" y="40005"/>
                    </a:cubicBezTo>
                    <a:lnTo>
                      <a:pt x="14288" y="74295"/>
                    </a:lnTo>
                    <a:lnTo>
                      <a:pt x="0" y="74295"/>
                    </a:lnTo>
                    <a:lnTo>
                      <a:pt x="0" y="0"/>
                    </a:lnTo>
                    <a:lnTo>
                      <a:pt x="20955" y="0"/>
                    </a:lnTo>
                    <a:lnTo>
                      <a:pt x="38100" y="56197"/>
                    </a:lnTo>
                    <a:lnTo>
                      <a:pt x="57150" y="0"/>
                    </a:lnTo>
                    <a:lnTo>
                      <a:pt x="78105" y="0"/>
                    </a:lnTo>
                    <a:lnTo>
                      <a:pt x="78105" y="74295"/>
                    </a:lnTo>
                    <a:lnTo>
                      <a:pt x="63817" y="74295"/>
                    </a:lnTo>
                    <a:lnTo>
                      <a:pt x="63817" y="39053"/>
                    </a:lnTo>
                    <a:cubicBezTo>
                      <a:pt x="63817" y="37147"/>
                      <a:pt x="63817" y="35243"/>
                      <a:pt x="63817" y="33338"/>
                    </a:cubicBezTo>
                    <a:cubicBezTo>
                      <a:pt x="63817" y="31433"/>
                      <a:pt x="63817" y="25718"/>
                      <a:pt x="64770" y="16193"/>
                    </a:cubicBezTo>
                    <a:lnTo>
                      <a:pt x="45720" y="74295"/>
                    </a:lnTo>
                    <a:lnTo>
                      <a:pt x="31432" y="74295"/>
                    </a:lnTo>
                    <a:close/>
                  </a:path>
                </a:pathLst>
              </a:custGeom>
              <a:solidFill>
                <a:srgbClr val="125DD3"/>
              </a:solidFill>
              <a:ln w="9525" cap="flat">
                <a:noFill/>
                <a:prstDash val="solid"/>
                <a:miter/>
              </a:ln>
            </p:spPr>
            <p:txBody>
              <a:bodyPr rtlCol="0" anchor="ctr"/>
              <a:lstStyle/>
              <a:p>
                <a:endParaRPr lang="en-US"/>
              </a:p>
            </p:txBody>
          </p:sp>
        </p:grpSp>
        <p:grpSp>
          <p:nvGrpSpPr>
            <p:cNvPr id="513" name="Группа 512">
              <a:extLst>
                <a:ext uri="{FF2B5EF4-FFF2-40B4-BE49-F238E27FC236}">
                  <a16:creationId xmlns:a16="http://schemas.microsoft.com/office/drawing/2014/main" id="{2B2E5339-3A01-4488-9939-15634454A408}"/>
                </a:ext>
              </a:extLst>
            </p:cNvPr>
            <p:cNvGrpSpPr/>
            <p:nvPr/>
          </p:nvGrpSpPr>
          <p:grpSpPr>
            <a:xfrm>
              <a:off x="3370338" y="3087291"/>
              <a:ext cx="183590" cy="45719"/>
              <a:chOff x="5425440" y="2021840"/>
              <a:chExt cx="367189" cy="91440"/>
            </a:xfrm>
          </p:grpSpPr>
          <p:sp>
            <p:nvSpPr>
              <p:cNvPr id="510" name="Овал 509">
                <a:extLst>
                  <a:ext uri="{FF2B5EF4-FFF2-40B4-BE49-F238E27FC236}">
                    <a16:creationId xmlns:a16="http://schemas.microsoft.com/office/drawing/2014/main" id="{00511D81-03CA-4AAE-AE3B-6F45AB69CF02}"/>
                  </a:ext>
                </a:extLst>
              </p:cNvPr>
              <p:cNvSpPr/>
              <p:nvPr/>
            </p:nvSpPr>
            <p:spPr>
              <a:xfrm>
                <a:off x="5425440" y="2021840"/>
                <a:ext cx="91440" cy="914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Овал 510">
                <a:extLst>
                  <a:ext uri="{FF2B5EF4-FFF2-40B4-BE49-F238E27FC236}">
                    <a16:creationId xmlns:a16="http://schemas.microsoft.com/office/drawing/2014/main" id="{15E42430-7D28-4127-91EF-01AE92DB8F58}"/>
                  </a:ext>
                </a:extLst>
              </p:cNvPr>
              <p:cNvSpPr/>
              <p:nvPr/>
            </p:nvSpPr>
            <p:spPr>
              <a:xfrm>
                <a:off x="5565220" y="2021840"/>
                <a:ext cx="91440" cy="914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Овал 511">
                <a:extLst>
                  <a:ext uri="{FF2B5EF4-FFF2-40B4-BE49-F238E27FC236}">
                    <a16:creationId xmlns:a16="http://schemas.microsoft.com/office/drawing/2014/main" id="{6CB8BE56-3110-4323-83AA-DC2B1A204432}"/>
                  </a:ext>
                </a:extLst>
              </p:cNvPr>
              <p:cNvSpPr/>
              <p:nvPr/>
            </p:nvSpPr>
            <p:spPr>
              <a:xfrm>
                <a:off x="5701189" y="2021840"/>
                <a:ext cx="91440" cy="914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Группа 275">
              <a:extLst>
                <a:ext uri="{FF2B5EF4-FFF2-40B4-BE49-F238E27FC236}">
                  <a16:creationId xmlns:a16="http://schemas.microsoft.com/office/drawing/2014/main" id="{553326C6-3E59-4974-AFB5-9FEBFBE6A055}"/>
                </a:ext>
              </a:extLst>
            </p:cNvPr>
            <p:cNvGrpSpPr/>
            <p:nvPr/>
          </p:nvGrpSpPr>
          <p:grpSpPr>
            <a:xfrm>
              <a:off x="2827013" y="2887919"/>
              <a:ext cx="381821" cy="381820"/>
              <a:chOff x="6281735" y="3219455"/>
              <a:chExt cx="279082" cy="279082"/>
            </a:xfrm>
          </p:grpSpPr>
          <p:sp>
            <p:nvSpPr>
              <p:cNvPr id="277" name="Рисунок 445">
                <a:extLst>
                  <a:ext uri="{FF2B5EF4-FFF2-40B4-BE49-F238E27FC236}">
                    <a16:creationId xmlns:a16="http://schemas.microsoft.com/office/drawing/2014/main" id="{F5C0D581-0787-4C82-BE03-0A66E3FE8E93}"/>
                  </a:ext>
                </a:extLst>
              </p:cNvPr>
              <p:cNvSpPr/>
              <p:nvPr/>
            </p:nvSpPr>
            <p:spPr>
              <a:xfrm>
                <a:off x="6281735" y="3219455"/>
                <a:ext cx="279082" cy="279082"/>
              </a:xfrm>
              <a:custGeom>
                <a:avLst/>
                <a:gdLst>
                  <a:gd name="connsiteX0" fmla="*/ 279083 w 279082"/>
                  <a:gd name="connsiteY0" fmla="*/ 0 h 279082"/>
                  <a:gd name="connsiteX1" fmla="*/ 0 w 279082"/>
                  <a:gd name="connsiteY1" fmla="*/ 0 h 279082"/>
                  <a:gd name="connsiteX2" fmla="*/ 0 w 279082"/>
                  <a:gd name="connsiteY2" fmla="*/ 279083 h 279082"/>
                  <a:gd name="connsiteX3" fmla="*/ 279083 w 279082"/>
                  <a:gd name="connsiteY3" fmla="*/ 279083 h 279082"/>
                  <a:gd name="connsiteX4" fmla="*/ 279083 w 279082"/>
                  <a:gd name="connsiteY4" fmla="*/ 0 h 27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82" h="279082">
                    <a:moveTo>
                      <a:pt x="279083" y="0"/>
                    </a:moveTo>
                    <a:lnTo>
                      <a:pt x="0" y="0"/>
                    </a:lnTo>
                    <a:lnTo>
                      <a:pt x="0" y="279083"/>
                    </a:lnTo>
                    <a:lnTo>
                      <a:pt x="279083" y="279083"/>
                    </a:lnTo>
                    <a:lnTo>
                      <a:pt x="279083" y="0"/>
                    </a:lnTo>
                    <a:close/>
                  </a:path>
                </a:pathLst>
              </a:custGeom>
              <a:noFill/>
              <a:ln w="19050" cap="sq">
                <a:solidFill>
                  <a:srgbClr val="125DD3"/>
                </a:solidFill>
                <a:prstDash val="solid"/>
                <a:miter/>
              </a:ln>
            </p:spPr>
            <p:txBody>
              <a:bodyPr rtlCol="0" anchor="ctr"/>
              <a:lstStyle/>
              <a:p>
                <a:endParaRPr lang="en-US"/>
              </a:p>
            </p:txBody>
          </p:sp>
          <p:sp>
            <p:nvSpPr>
              <p:cNvPr id="278" name="Рисунок 445">
                <a:extLst>
                  <a:ext uri="{FF2B5EF4-FFF2-40B4-BE49-F238E27FC236}">
                    <a16:creationId xmlns:a16="http://schemas.microsoft.com/office/drawing/2014/main" id="{D85D45B9-4C27-4226-B74F-00119D335E7E}"/>
                  </a:ext>
                </a:extLst>
              </p:cNvPr>
              <p:cNvSpPr/>
              <p:nvPr/>
            </p:nvSpPr>
            <p:spPr>
              <a:xfrm>
                <a:off x="6343649" y="3328987"/>
                <a:ext cx="66675" cy="74294"/>
              </a:xfrm>
              <a:custGeom>
                <a:avLst/>
                <a:gdLst>
                  <a:gd name="connsiteX0" fmla="*/ 50483 w 66675"/>
                  <a:gd name="connsiteY0" fmla="*/ 0 h 74294"/>
                  <a:gd name="connsiteX1" fmla="*/ 66675 w 66675"/>
                  <a:gd name="connsiteY1" fmla="*/ 0 h 74294"/>
                  <a:gd name="connsiteX2" fmla="*/ 41910 w 66675"/>
                  <a:gd name="connsiteY2" fmla="*/ 74295 h 74294"/>
                  <a:gd name="connsiteX3" fmla="*/ 24765 w 66675"/>
                  <a:gd name="connsiteY3" fmla="*/ 74295 h 74294"/>
                  <a:gd name="connsiteX4" fmla="*/ 0 w 66675"/>
                  <a:gd name="connsiteY4" fmla="*/ 0 h 74294"/>
                  <a:gd name="connsiteX5" fmla="*/ 16192 w 66675"/>
                  <a:gd name="connsiteY5" fmla="*/ 0 h 74294"/>
                  <a:gd name="connsiteX6" fmla="*/ 30480 w 66675"/>
                  <a:gd name="connsiteY6" fmla="*/ 43815 h 74294"/>
                  <a:gd name="connsiteX7" fmla="*/ 33338 w 66675"/>
                  <a:gd name="connsiteY7" fmla="*/ 53340 h 74294"/>
                  <a:gd name="connsiteX8" fmla="*/ 35242 w 66675"/>
                  <a:gd name="connsiteY8" fmla="*/ 60960 h 74294"/>
                  <a:gd name="connsiteX9" fmla="*/ 39052 w 66675"/>
                  <a:gd name="connsiteY9" fmla="*/ 44768 h 74294"/>
                  <a:gd name="connsiteX10" fmla="*/ 50483 w 66675"/>
                  <a:gd name="connsiteY10" fmla="*/ 0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74294">
                    <a:moveTo>
                      <a:pt x="50483" y="0"/>
                    </a:moveTo>
                    <a:lnTo>
                      <a:pt x="66675" y="0"/>
                    </a:lnTo>
                    <a:lnTo>
                      <a:pt x="41910" y="74295"/>
                    </a:lnTo>
                    <a:lnTo>
                      <a:pt x="24765" y="74295"/>
                    </a:lnTo>
                    <a:lnTo>
                      <a:pt x="0" y="0"/>
                    </a:lnTo>
                    <a:lnTo>
                      <a:pt x="16192" y="0"/>
                    </a:lnTo>
                    <a:lnTo>
                      <a:pt x="30480" y="43815"/>
                    </a:lnTo>
                    <a:cubicBezTo>
                      <a:pt x="31433" y="46672"/>
                      <a:pt x="32385" y="49530"/>
                      <a:pt x="33338" y="53340"/>
                    </a:cubicBezTo>
                    <a:cubicBezTo>
                      <a:pt x="34290" y="57150"/>
                      <a:pt x="34290" y="59055"/>
                      <a:pt x="35242" y="60960"/>
                    </a:cubicBezTo>
                    <a:cubicBezTo>
                      <a:pt x="35242" y="58103"/>
                      <a:pt x="37148" y="52388"/>
                      <a:pt x="39052" y="44768"/>
                    </a:cubicBezTo>
                    <a:lnTo>
                      <a:pt x="50483" y="0"/>
                    </a:lnTo>
                    <a:close/>
                  </a:path>
                </a:pathLst>
              </a:custGeom>
              <a:solidFill>
                <a:srgbClr val="125DD3"/>
              </a:solidFill>
              <a:ln w="9525" cap="flat">
                <a:noFill/>
                <a:prstDash val="solid"/>
                <a:miter/>
              </a:ln>
            </p:spPr>
            <p:txBody>
              <a:bodyPr rtlCol="0" anchor="ctr"/>
              <a:lstStyle/>
              <a:p>
                <a:endParaRPr lang="en-US"/>
              </a:p>
            </p:txBody>
          </p:sp>
          <p:sp>
            <p:nvSpPr>
              <p:cNvPr id="279" name="Рисунок 445">
                <a:extLst>
                  <a:ext uri="{FF2B5EF4-FFF2-40B4-BE49-F238E27FC236}">
                    <a16:creationId xmlns:a16="http://schemas.microsoft.com/office/drawing/2014/main" id="{E4B9ADB1-D9D4-4367-9F29-46514CB47564}"/>
                  </a:ext>
                </a:extLst>
              </p:cNvPr>
              <p:cNvSpPr/>
              <p:nvPr/>
            </p:nvSpPr>
            <p:spPr>
              <a:xfrm>
                <a:off x="6418897" y="3328034"/>
                <a:ext cx="78104" cy="74295"/>
              </a:xfrm>
              <a:custGeom>
                <a:avLst/>
                <a:gdLst>
                  <a:gd name="connsiteX0" fmla="*/ 31432 w 78104"/>
                  <a:gd name="connsiteY0" fmla="*/ 74295 h 74295"/>
                  <a:gd name="connsiteX1" fmla="*/ 13335 w 78104"/>
                  <a:gd name="connsiteY1" fmla="*/ 16193 h 74295"/>
                  <a:gd name="connsiteX2" fmla="*/ 14288 w 78104"/>
                  <a:gd name="connsiteY2" fmla="*/ 40005 h 74295"/>
                  <a:gd name="connsiteX3" fmla="*/ 14288 w 78104"/>
                  <a:gd name="connsiteY3" fmla="*/ 74295 h 74295"/>
                  <a:gd name="connsiteX4" fmla="*/ 0 w 78104"/>
                  <a:gd name="connsiteY4" fmla="*/ 74295 h 74295"/>
                  <a:gd name="connsiteX5" fmla="*/ 0 w 78104"/>
                  <a:gd name="connsiteY5" fmla="*/ 0 h 74295"/>
                  <a:gd name="connsiteX6" fmla="*/ 20955 w 78104"/>
                  <a:gd name="connsiteY6" fmla="*/ 0 h 74295"/>
                  <a:gd name="connsiteX7" fmla="*/ 38100 w 78104"/>
                  <a:gd name="connsiteY7" fmla="*/ 56197 h 74295"/>
                  <a:gd name="connsiteX8" fmla="*/ 57150 w 78104"/>
                  <a:gd name="connsiteY8" fmla="*/ 0 h 74295"/>
                  <a:gd name="connsiteX9" fmla="*/ 78105 w 78104"/>
                  <a:gd name="connsiteY9" fmla="*/ 0 h 74295"/>
                  <a:gd name="connsiteX10" fmla="*/ 78105 w 78104"/>
                  <a:gd name="connsiteY10" fmla="*/ 74295 h 74295"/>
                  <a:gd name="connsiteX11" fmla="*/ 63817 w 78104"/>
                  <a:gd name="connsiteY11" fmla="*/ 74295 h 74295"/>
                  <a:gd name="connsiteX12" fmla="*/ 63817 w 78104"/>
                  <a:gd name="connsiteY12" fmla="*/ 39053 h 74295"/>
                  <a:gd name="connsiteX13" fmla="*/ 63817 w 78104"/>
                  <a:gd name="connsiteY13" fmla="*/ 33338 h 74295"/>
                  <a:gd name="connsiteX14" fmla="*/ 64770 w 78104"/>
                  <a:gd name="connsiteY14" fmla="*/ 16193 h 74295"/>
                  <a:gd name="connsiteX15" fmla="*/ 45720 w 78104"/>
                  <a:gd name="connsiteY15" fmla="*/ 74295 h 74295"/>
                  <a:gd name="connsiteX16" fmla="*/ 31432 w 78104"/>
                  <a:gd name="connsiteY16" fmla="*/ 74295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104" h="74295">
                    <a:moveTo>
                      <a:pt x="31432" y="74295"/>
                    </a:moveTo>
                    <a:lnTo>
                      <a:pt x="13335" y="16193"/>
                    </a:lnTo>
                    <a:cubicBezTo>
                      <a:pt x="14288" y="27623"/>
                      <a:pt x="14288" y="36195"/>
                      <a:pt x="14288" y="40005"/>
                    </a:cubicBezTo>
                    <a:lnTo>
                      <a:pt x="14288" y="74295"/>
                    </a:lnTo>
                    <a:lnTo>
                      <a:pt x="0" y="74295"/>
                    </a:lnTo>
                    <a:lnTo>
                      <a:pt x="0" y="0"/>
                    </a:lnTo>
                    <a:lnTo>
                      <a:pt x="20955" y="0"/>
                    </a:lnTo>
                    <a:lnTo>
                      <a:pt x="38100" y="56197"/>
                    </a:lnTo>
                    <a:lnTo>
                      <a:pt x="57150" y="0"/>
                    </a:lnTo>
                    <a:lnTo>
                      <a:pt x="78105" y="0"/>
                    </a:lnTo>
                    <a:lnTo>
                      <a:pt x="78105" y="74295"/>
                    </a:lnTo>
                    <a:lnTo>
                      <a:pt x="63817" y="74295"/>
                    </a:lnTo>
                    <a:lnTo>
                      <a:pt x="63817" y="39053"/>
                    </a:lnTo>
                    <a:cubicBezTo>
                      <a:pt x="63817" y="37147"/>
                      <a:pt x="63817" y="35243"/>
                      <a:pt x="63817" y="33338"/>
                    </a:cubicBezTo>
                    <a:cubicBezTo>
                      <a:pt x="63817" y="31433"/>
                      <a:pt x="63817" y="25718"/>
                      <a:pt x="64770" y="16193"/>
                    </a:cubicBezTo>
                    <a:lnTo>
                      <a:pt x="45720" y="74295"/>
                    </a:lnTo>
                    <a:lnTo>
                      <a:pt x="31432" y="74295"/>
                    </a:lnTo>
                    <a:close/>
                  </a:path>
                </a:pathLst>
              </a:custGeom>
              <a:solidFill>
                <a:srgbClr val="125DD3"/>
              </a:solidFill>
              <a:ln w="9525" cap="flat">
                <a:noFill/>
                <a:prstDash val="solid"/>
                <a:miter/>
              </a:ln>
            </p:spPr>
            <p:txBody>
              <a:bodyPr rtlCol="0" anchor="ctr"/>
              <a:lstStyle/>
              <a:p>
                <a:endParaRPr lang="en-US"/>
              </a:p>
            </p:txBody>
          </p:sp>
        </p:grpSp>
        <p:grpSp>
          <p:nvGrpSpPr>
            <p:cNvPr id="280" name="Группа 279">
              <a:extLst>
                <a:ext uri="{FF2B5EF4-FFF2-40B4-BE49-F238E27FC236}">
                  <a16:creationId xmlns:a16="http://schemas.microsoft.com/office/drawing/2014/main" id="{E8FE2ABA-8641-4279-9703-6F45883D8BD9}"/>
                </a:ext>
              </a:extLst>
            </p:cNvPr>
            <p:cNvGrpSpPr/>
            <p:nvPr/>
          </p:nvGrpSpPr>
          <p:grpSpPr>
            <a:xfrm>
              <a:off x="3739168" y="2896381"/>
              <a:ext cx="381821" cy="381820"/>
              <a:chOff x="6281735" y="3219455"/>
              <a:chExt cx="279082" cy="279082"/>
            </a:xfrm>
          </p:grpSpPr>
          <p:sp>
            <p:nvSpPr>
              <p:cNvPr id="281" name="Рисунок 445">
                <a:extLst>
                  <a:ext uri="{FF2B5EF4-FFF2-40B4-BE49-F238E27FC236}">
                    <a16:creationId xmlns:a16="http://schemas.microsoft.com/office/drawing/2014/main" id="{6E35F092-E1EA-46E9-8224-4854D4692BA5}"/>
                  </a:ext>
                </a:extLst>
              </p:cNvPr>
              <p:cNvSpPr/>
              <p:nvPr/>
            </p:nvSpPr>
            <p:spPr>
              <a:xfrm>
                <a:off x="6281735" y="3219455"/>
                <a:ext cx="279082" cy="279082"/>
              </a:xfrm>
              <a:custGeom>
                <a:avLst/>
                <a:gdLst>
                  <a:gd name="connsiteX0" fmla="*/ 279083 w 279082"/>
                  <a:gd name="connsiteY0" fmla="*/ 0 h 279082"/>
                  <a:gd name="connsiteX1" fmla="*/ 0 w 279082"/>
                  <a:gd name="connsiteY1" fmla="*/ 0 h 279082"/>
                  <a:gd name="connsiteX2" fmla="*/ 0 w 279082"/>
                  <a:gd name="connsiteY2" fmla="*/ 279083 h 279082"/>
                  <a:gd name="connsiteX3" fmla="*/ 279083 w 279082"/>
                  <a:gd name="connsiteY3" fmla="*/ 279083 h 279082"/>
                  <a:gd name="connsiteX4" fmla="*/ 279083 w 279082"/>
                  <a:gd name="connsiteY4" fmla="*/ 0 h 27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82" h="279082">
                    <a:moveTo>
                      <a:pt x="279083" y="0"/>
                    </a:moveTo>
                    <a:lnTo>
                      <a:pt x="0" y="0"/>
                    </a:lnTo>
                    <a:lnTo>
                      <a:pt x="0" y="279083"/>
                    </a:lnTo>
                    <a:lnTo>
                      <a:pt x="279083" y="279083"/>
                    </a:lnTo>
                    <a:lnTo>
                      <a:pt x="279083" y="0"/>
                    </a:lnTo>
                    <a:close/>
                  </a:path>
                </a:pathLst>
              </a:custGeom>
              <a:noFill/>
              <a:ln w="19050" cap="sq">
                <a:solidFill>
                  <a:srgbClr val="125DD3"/>
                </a:solidFill>
                <a:prstDash val="solid"/>
                <a:miter/>
              </a:ln>
            </p:spPr>
            <p:txBody>
              <a:bodyPr rtlCol="0" anchor="ctr"/>
              <a:lstStyle/>
              <a:p>
                <a:endParaRPr lang="en-US"/>
              </a:p>
            </p:txBody>
          </p:sp>
          <p:sp>
            <p:nvSpPr>
              <p:cNvPr id="282" name="Рисунок 445">
                <a:extLst>
                  <a:ext uri="{FF2B5EF4-FFF2-40B4-BE49-F238E27FC236}">
                    <a16:creationId xmlns:a16="http://schemas.microsoft.com/office/drawing/2014/main" id="{F526B2BD-CB59-4F54-B2B3-67C97387DB57}"/>
                  </a:ext>
                </a:extLst>
              </p:cNvPr>
              <p:cNvSpPr/>
              <p:nvPr/>
            </p:nvSpPr>
            <p:spPr>
              <a:xfrm>
                <a:off x="6343649" y="3328987"/>
                <a:ext cx="66675" cy="74294"/>
              </a:xfrm>
              <a:custGeom>
                <a:avLst/>
                <a:gdLst>
                  <a:gd name="connsiteX0" fmla="*/ 50483 w 66675"/>
                  <a:gd name="connsiteY0" fmla="*/ 0 h 74294"/>
                  <a:gd name="connsiteX1" fmla="*/ 66675 w 66675"/>
                  <a:gd name="connsiteY1" fmla="*/ 0 h 74294"/>
                  <a:gd name="connsiteX2" fmla="*/ 41910 w 66675"/>
                  <a:gd name="connsiteY2" fmla="*/ 74295 h 74294"/>
                  <a:gd name="connsiteX3" fmla="*/ 24765 w 66675"/>
                  <a:gd name="connsiteY3" fmla="*/ 74295 h 74294"/>
                  <a:gd name="connsiteX4" fmla="*/ 0 w 66675"/>
                  <a:gd name="connsiteY4" fmla="*/ 0 h 74294"/>
                  <a:gd name="connsiteX5" fmla="*/ 16192 w 66675"/>
                  <a:gd name="connsiteY5" fmla="*/ 0 h 74294"/>
                  <a:gd name="connsiteX6" fmla="*/ 30480 w 66675"/>
                  <a:gd name="connsiteY6" fmla="*/ 43815 h 74294"/>
                  <a:gd name="connsiteX7" fmla="*/ 33338 w 66675"/>
                  <a:gd name="connsiteY7" fmla="*/ 53340 h 74294"/>
                  <a:gd name="connsiteX8" fmla="*/ 35242 w 66675"/>
                  <a:gd name="connsiteY8" fmla="*/ 60960 h 74294"/>
                  <a:gd name="connsiteX9" fmla="*/ 39052 w 66675"/>
                  <a:gd name="connsiteY9" fmla="*/ 44768 h 74294"/>
                  <a:gd name="connsiteX10" fmla="*/ 50483 w 66675"/>
                  <a:gd name="connsiteY10" fmla="*/ 0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74294">
                    <a:moveTo>
                      <a:pt x="50483" y="0"/>
                    </a:moveTo>
                    <a:lnTo>
                      <a:pt x="66675" y="0"/>
                    </a:lnTo>
                    <a:lnTo>
                      <a:pt x="41910" y="74295"/>
                    </a:lnTo>
                    <a:lnTo>
                      <a:pt x="24765" y="74295"/>
                    </a:lnTo>
                    <a:lnTo>
                      <a:pt x="0" y="0"/>
                    </a:lnTo>
                    <a:lnTo>
                      <a:pt x="16192" y="0"/>
                    </a:lnTo>
                    <a:lnTo>
                      <a:pt x="30480" y="43815"/>
                    </a:lnTo>
                    <a:cubicBezTo>
                      <a:pt x="31433" y="46672"/>
                      <a:pt x="32385" y="49530"/>
                      <a:pt x="33338" y="53340"/>
                    </a:cubicBezTo>
                    <a:cubicBezTo>
                      <a:pt x="34290" y="57150"/>
                      <a:pt x="34290" y="59055"/>
                      <a:pt x="35242" y="60960"/>
                    </a:cubicBezTo>
                    <a:cubicBezTo>
                      <a:pt x="35242" y="58103"/>
                      <a:pt x="37148" y="52388"/>
                      <a:pt x="39052" y="44768"/>
                    </a:cubicBezTo>
                    <a:lnTo>
                      <a:pt x="50483" y="0"/>
                    </a:lnTo>
                    <a:close/>
                  </a:path>
                </a:pathLst>
              </a:custGeom>
              <a:solidFill>
                <a:srgbClr val="125DD3"/>
              </a:solidFill>
              <a:ln w="9525" cap="flat">
                <a:noFill/>
                <a:prstDash val="solid"/>
                <a:miter/>
              </a:ln>
            </p:spPr>
            <p:txBody>
              <a:bodyPr rtlCol="0" anchor="ctr"/>
              <a:lstStyle/>
              <a:p>
                <a:endParaRPr lang="en-US"/>
              </a:p>
            </p:txBody>
          </p:sp>
          <p:sp>
            <p:nvSpPr>
              <p:cNvPr id="283" name="Рисунок 445">
                <a:extLst>
                  <a:ext uri="{FF2B5EF4-FFF2-40B4-BE49-F238E27FC236}">
                    <a16:creationId xmlns:a16="http://schemas.microsoft.com/office/drawing/2014/main" id="{CEB1DC53-28ED-42D5-8682-D2582C3090C0}"/>
                  </a:ext>
                </a:extLst>
              </p:cNvPr>
              <p:cNvSpPr/>
              <p:nvPr/>
            </p:nvSpPr>
            <p:spPr>
              <a:xfrm>
                <a:off x="6418897" y="3328034"/>
                <a:ext cx="78104" cy="74295"/>
              </a:xfrm>
              <a:custGeom>
                <a:avLst/>
                <a:gdLst>
                  <a:gd name="connsiteX0" fmla="*/ 31432 w 78104"/>
                  <a:gd name="connsiteY0" fmla="*/ 74295 h 74295"/>
                  <a:gd name="connsiteX1" fmla="*/ 13335 w 78104"/>
                  <a:gd name="connsiteY1" fmla="*/ 16193 h 74295"/>
                  <a:gd name="connsiteX2" fmla="*/ 14288 w 78104"/>
                  <a:gd name="connsiteY2" fmla="*/ 40005 h 74295"/>
                  <a:gd name="connsiteX3" fmla="*/ 14288 w 78104"/>
                  <a:gd name="connsiteY3" fmla="*/ 74295 h 74295"/>
                  <a:gd name="connsiteX4" fmla="*/ 0 w 78104"/>
                  <a:gd name="connsiteY4" fmla="*/ 74295 h 74295"/>
                  <a:gd name="connsiteX5" fmla="*/ 0 w 78104"/>
                  <a:gd name="connsiteY5" fmla="*/ 0 h 74295"/>
                  <a:gd name="connsiteX6" fmla="*/ 20955 w 78104"/>
                  <a:gd name="connsiteY6" fmla="*/ 0 h 74295"/>
                  <a:gd name="connsiteX7" fmla="*/ 38100 w 78104"/>
                  <a:gd name="connsiteY7" fmla="*/ 56197 h 74295"/>
                  <a:gd name="connsiteX8" fmla="*/ 57150 w 78104"/>
                  <a:gd name="connsiteY8" fmla="*/ 0 h 74295"/>
                  <a:gd name="connsiteX9" fmla="*/ 78105 w 78104"/>
                  <a:gd name="connsiteY9" fmla="*/ 0 h 74295"/>
                  <a:gd name="connsiteX10" fmla="*/ 78105 w 78104"/>
                  <a:gd name="connsiteY10" fmla="*/ 74295 h 74295"/>
                  <a:gd name="connsiteX11" fmla="*/ 63817 w 78104"/>
                  <a:gd name="connsiteY11" fmla="*/ 74295 h 74295"/>
                  <a:gd name="connsiteX12" fmla="*/ 63817 w 78104"/>
                  <a:gd name="connsiteY12" fmla="*/ 39053 h 74295"/>
                  <a:gd name="connsiteX13" fmla="*/ 63817 w 78104"/>
                  <a:gd name="connsiteY13" fmla="*/ 33338 h 74295"/>
                  <a:gd name="connsiteX14" fmla="*/ 64770 w 78104"/>
                  <a:gd name="connsiteY14" fmla="*/ 16193 h 74295"/>
                  <a:gd name="connsiteX15" fmla="*/ 45720 w 78104"/>
                  <a:gd name="connsiteY15" fmla="*/ 74295 h 74295"/>
                  <a:gd name="connsiteX16" fmla="*/ 31432 w 78104"/>
                  <a:gd name="connsiteY16" fmla="*/ 74295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104" h="74295">
                    <a:moveTo>
                      <a:pt x="31432" y="74295"/>
                    </a:moveTo>
                    <a:lnTo>
                      <a:pt x="13335" y="16193"/>
                    </a:lnTo>
                    <a:cubicBezTo>
                      <a:pt x="14288" y="27623"/>
                      <a:pt x="14288" y="36195"/>
                      <a:pt x="14288" y="40005"/>
                    </a:cubicBezTo>
                    <a:lnTo>
                      <a:pt x="14288" y="74295"/>
                    </a:lnTo>
                    <a:lnTo>
                      <a:pt x="0" y="74295"/>
                    </a:lnTo>
                    <a:lnTo>
                      <a:pt x="0" y="0"/>
                    </a:lnTo>
                    <a:lnTo>
                      <a:pt x="20955" y="0"/>
                    </a:lnTo>
                    <a:lnTo>
                      <a:pt x="38100" y="56197"/>
                    </a:lnTo>
                    <a:lnTo>
                      <a:pt x="57150" y="0"/>
                    </a:lnTo>
                    <a:lnTo>
                      <a:pt x="78105" y="0"/>
                    </a:lnTo>
                    <a:lnTo>
                      <a:pt x="78105" y="74295"/>
                    </a:lnTo>
                    <a:lnTo>
                      <a:pt x="63817" y="74295"/>
                    </a:lnTo>
                    <a:lnTo>
                      <a:pt x="63817" y="39053"/>
                    </a:lnTo>
                    <a:cubicBezTo>
                      <a:pt x="63817" y="37147"/>
                      <a:pt x="63817" y="35243"/>
                      <a:pt x="63817" y="33338"/>
                    </a:cubicBezTo>
                    <a:cubicBezTo>
                      <a:pt x="63817" y="31433"/>
                      <a:pt x="63817" y="25718"/>
                      <a:pt x="64770" y="16193"/>
                    </a:cubicBezTo>
                    <a:lnTo>
                      <a:pt x="45720" y="74295"/>
                    </a:lnTo>
                    <a:lnTo>
                      <a:pt x="31432" y="74295"/>
                    </a:lnTo>
                    <a:close/>
                  </a:path>
                </a:pathLst>
              </a:custGeom>
              <a:solidFill>
                <a:srgbClr val="125DD3"/>
              </a:solidFill>
              <a:ln w="9525" cap="flat">
                <a:noFill/>
                <a:prstDash val="solid"/>
                <a:miter/>
              </a:ln>
            </p:spPr>
            <p:txBody>
              <a:bodyPr rtlCol="0" anchor="ctr"/>
              <a:lstStyle/>
              <a:p>
                <a:endParaRPr lang="en-US"/>
              </a:p>
            </p:txBody>
          </p:sp>
        </p:grpSp>
      </p:grpSp>
      <p:grpSp>
        <p:nvGrpSpPr>
          <p:cNvPr id="20" name="Группа 19">
            <a:extLst>
              <a:ext uri="{FF2B5EF4-FFF2-40B4-BE49-F238E27FC236}">
                <a16:creationId xmlns:a16="http://schemas.microsoft.com/office/drawing/2014/main" id="{C724288F-E6E6-40F6-A85C-F36B605FF3CB}"/>
              </a:ext>
            </a:extLst>
          </p:cNvPr>
          <p:cNvGrpSpPr/>
          <p:nvPr/>
        </p:nvGrpSpPr>
        <p:grpSpPr>
          <a:xfrm>
            <a:off x="4060301" y="2998081"/>
            <a:ext cx="208262" cy="224303"/>
            <a:chOff x="9738512" y="2214127"/>
            <a:chExt cx="208262" cy="224303"/>
          </a:xfrm>
        </p:grpSpPr>
        <p:cxnSp>
          <p:nvCxnSpPr>
            <p:cNvPr id="8" name="Прямая соединительная линия 7">
              <a:extLst>
                <a:ext uri="{FF2B5EF4-FFF2-40B4-BE49-F238E27FC236}">
                  <a16:creationId xmlns:a16="http://schemas.microsoft.com/office/drawing/2014/main" id="{6DF7E88A-2B00-493B-A8B3-51F0F593A188}"/>
                </a:ext>
              </a:extLst>
            </p:cNvPr>
            <p:cNvCxnSpPr>
              <a:cxnSpLocks/>
            </p:cNvCxnSpPr>
            <p:nvPr/>
          </p:nvCxnSpPr>
          <p:spPr>
            <a:xfrm>
              <a:off x="9842643" y="2214127"/>
              <a:ext cx="0" cy="224303"/>
            </a:xfrm>
            <a:prstGeom prst="line">
              <a:avLst/>
            </a:prstGeom>
            <a:noFill/>
            <a:ln w="19050" cap="sq">
              <a:solidFill>
                <a:srgbClr val="125DD3"/>
              </a:solidFill>
              <a:prstDash val="solid"/>
              <a:miter/>
            </a:ln>
          </p:spPr>
        </p:cxnSp>
        <p:cxnSp>
          <p:nvCxnSpPr>
            <p:cNvPr id="291" name="Прямая соединительная линия 290">
              <a:extLst>
                <a:ext uri="{FF2B5EF4-FFF2-40B4-BE49-F238E27FC236}">
                  <a16:creationId xmlns:a16="http://schemas.microsoft.com/office/drawing/2014/main" id="{640E10B0-56AA-4537-BF19-186AD14B04A5}"/>
                </a:ext>
              </a:extLst>
            </p:cNvPr>
            <p:cNvCxnSpPr>
              <a:cxnSpLocks/>
            </p:cNvCxnSpPr>
            <p:nvPr/>
          </p:nvCxnSpPr>
          <p:spPr>
            <a:xfrm flipH="1">
              <a:off x="9738512" y="2331597"/>
              <a:ext cx="208262" cy="0"/>
            </a:xfrm>
            <a:prstGeom prst="line">
              <a:avLst/>
            </a:prstGeom>
            <a:noFill/>
            <a:ln w="19050" cap="sq">
              <a:solidFill>
                <a:srgbClr val="125DD3"/>
              </a:solidFill>
              <a:prstDash val="solid"/>
              <a:miter/>
            </a:ln>
          </p:spPr>
        </p:cxnSp>
      </p:grpSp>
      <p:sp>
        <p:nvSpPr>
          <p:cNvPr id="298" name="TextBox 297">
            <a:extLst>
              <a:ext uri="{FF2B5EF4-FFF2-40B4-BE49-F238E27FC236}">
                <a16:creationId xmlns:a16="http://schemas.microsoft.com/office/drawing/2014/main" id="{784ADDD2-5C0F-4A49-B0E9-A8C3304956A5}"/>
              </a:ext>
            </a:extLst>
          </p:cNvPr>
          <p:cNvSpPr txBox="1"/>
          <p:nvPr/>
        </p:nvSpPr>
        <p:spPr>
          <a:xfrm>
            <a:off x="1683494" y="2163888"/>
            <a:ext cx="3933196" cy="338554"/>
          </a:xfrm>
          <a:prstGeom prst="rect">
            <a:avLst/>
          </a:prstGeom>
          <a:noFill/>
        </p:spPr>
        <p:txBody>
          <a:bodyPr wrap="square">
            <a:spAutoFit/>
          </a:bodyPr>
          <a:lstStyle/>
          <a:p>
            <a:pPr algn="ctr"/>
            <a:r>
              <a:rPr lang="en-US" sz="1600" b="1" dirty="0">
                <a:solidFill>
                  <a:schemeClr val="tx2"/>
                </a:solidFill>
                <a:latin typeface="Raleway Bold" pitchFamily="2" charset="-52"/>
              </a:rPr>
              <a:t>Production Infrastructure</a:t>
            </a:r>
            <a:endParaRPr lang="en-US" sz="1600" dirty="0"/>
          </a:p>
        </p:txBody>
      </p:sp>
      <p:pic>
        <p:nvPicPr>
          <p:cNvPr id="299" name="Рисунок 298">
            <a:extLst>
              <a:ext uri="{FF2B5EF4-FFF2-40B4-BE49-F238E27FC236}">
                <a16:creationId xmlns:a16="http://schemas.microsoft.com/office/drawing/2014/main" id="{459881FC-8B70-494B-A9E8-C833BD42C6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89008" y="5368081"/>
            <a:ext cx="1722165" cy="581415"/>
          </a:xfrm>
          <a:prstGeom prst="rect">
            <a:avLst/>
          </a:prstGeom>
        </p:spPr>
      </p:pic>
      <p:grpSp>
        <p:nvGrpSpPr>
          <p:cNvPr id="39" name="Группа 38">
            <a:extLst>
              <a:ext uri="{FF2B5EF4-FFF2-40B4-BE49-F238E27FC236}">
                <a16:creationId xmlns:a16="http://schemas.microsoft.com/office/drawing/2014/main" id="{7169BBE1-10DD-4CD4-8C43-3A7659243AE2}"/>
              </a:ext>
            </a:extLst>
          </p:cNvPr>
          <p:cNvGrpSpPr/>
          <p:nvPr/>
        </p:nvGrpSpPr>
        <p:grpSpPr>
          <a:xfrm>
            <a:off x="2796349" y="4044002"/>
            <a:ext cx="1722166" cy="902926"/>
            <a:chOff x="2882453" y="4047612"/>
            <a:chExt cx="1722166" cy="902926"/>
          </a:xfrm>
        </p:grpSpPr>
        <p:pic>
          <p:nvPicPr>
            <p:cNvPr id="300" name="Рисунок 299">
              <a:extLst>
                <a:ext uri="{FF2B5EF4-FFF2-40B4-BE49-F238E27FC236}">
                  <a16:creationId xmlns:a16="http://schemas.microsoft.com/office/drawing/2014/main" id="{4CFA0A8B-20D6-450A-BDC4-40C0010FFC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82454" y="4369123"/>
              <a:ext cx="1722165" cy="581415"/>
            </a:xfrm>
            <a:prstGeom prst="rect">
              <a:avLst/>
            </a:prstGeom>
          </p:spPr>
        </p:pic>
        <p:pic>
          <p:nvPicPr>
            <p:cNvPr id="301" name="Рисунок 300">
              <a:extLst>
                <a:ext uri="{FF2B5EF4-FFF2-40B4-BE49-F238E27FC236}">
                  <a16:creationId xmlns:a16="http://schemas.microsoft.com/office/drawing/2014/main" id="{DBF5129A-0764-40DA-881A-2D01F26FAD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82453" y="4047612"/>
              <a:ext cx="1722165" cy="581415"/>
            </a:xfrm>
            <a:prstGeom prst="rect">
              <a:avLst/>
            </a:prstGeom>
          </p:spPr>
        </p:pic>
      </p:grpSp>
      <p:grpSp>
        <p:nvGrpSpPr>
          <p:cNvPr id="303" name="Группа 302">
            <a:extLst>
              <a:ext uri="{FF2B5EF4-FFF2-40B4-BE49-F238E27FC236}">
                <a16:creationId xmlns:a16="http://schemas.microsoft.com/office/drawing/2014/main" id="{B2D1DFF4-CA3E-4CE3-BFB6-5D4DD9249813}"/>
              </a:ext>
            </a:extLst>
          </p:cNvPr>
          <p:cNvGrpSpPr/>
          <p:nvPr/>
        </p:nvGrpSpPr>
        <p:grpSpPr>
          <a:xfrm>
            <a:off x="3558295" y="5133043"/>
            <a:ext cx="183590" cy="45719"/>
            <a:chOff x="5425440" y="2021840"/>
            <a:chExt cx="367189" cy="91440"/>
          </a:xfrm>
        </p:grpSpPr>
        <p:sp>
          <p:nvSpPr>
            <p:cNvPr id="304" name="Овал 303">
              <a:extLst>
                <a:ext uri="{FF2B5EF4-FFF2-40B4-BE49-F238E27FC236}">
                  <a16:creationId xmlns:a16="http://schemas.microsoft.com/office/drawing/2014/main" id="{358EF3DC-544C-4D8F-AA22-C8BEE387AF3E}"/>
                </a:ext>
              </a:extLst>
            </p:cNvPr>
            <p:cNvSpPr/>
            <p:nvPr/>
          </p:nvSpPr>
          <p:spPr>
            <a:xfrm>
              <a:off x="5425440" y="2021840"/>
              <a:ext cx="91440" cy="914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Овал 304">
              <a:extLst>
                <a:ext uri="{FF2B5EF4-FFF2-40B4-BE49-F238E27FC236}">
                  <a16:creationId xmlns:a16="http://schemas.microsoft.com/office/drawing/2014/main" id="{05324CB7-AFA8-4AA9-B26C-397CB31F175A}"/>
                </a:ext>
              </a:extLst>
            </p:cNvPr>
            <p:cNvSpPr/>
            <p:nvPr/>
          </p:nvSpPr>
          <p:spPr>
            <a:xfrm>
              <a:off x="5565220" y="2021840"/>
              <a:ext cx="91440" cy="914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Овал 305">
              <a:extLst>
                <a:ext uri="{FF2B5EF4-FFF2-40B4-BE49-F238E27FC236}">
                  <a16:creationId xmlns:a16="http://schemas.microsoft.com/office/drawing/2014/main" id="{AA7D195E-6E0D-4416-B64F-4369A9F436FD}"/>
                </a:ext>
              </a:extLst>
            </p:cNvPr>
            <p:cNvSpPr/>
            <p:nvPr/>
          </p:nvSpPr>
          <p:spPr>
            <a:xfrm>
              <a:off x="5701189" y="2021840"/>
              <a:ext cx="91440" cy="914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6" name="Рисунок 325">
            <a:extLst>
              <a:ext uri="{FF2B5EF4-FFF2-40B4-BE49-F238E27FC236}">
                <a16:creationId xmlns:a16="http://schemas.microsoft.com/office/drawing/2014/main" id="{EAD90EC3-3FED-4D72-8B31-5710286FC6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6506" y="4276844"/>
            <a:ext cx="1722165" cy="581415"/>
          </a:xfrm>
          <a:prstGeom prst="rect">
            <a:avLst/>
          </a:prstGeom>
        </p:spPr>
      </p:pic>
      <p:sp>
        <p:nvSpPr>
          <p:cNvPr id="328" name="Рисунок 2">
            <a:extLst>
              <a:ext uri="{FF2B5EF4-FFF2-40B4-BE49-F238E27FC236}">
                <a16:creationId xmlns:a16="http://schemas.microsoft.com/office/drawing/2014/main" id="{E4216099-780F-4303-AC29-971520A8B3D2}"/>
              </a:ext>
            </a:extLst>
          </p:cNvPr>
          <p:cNvSpPr/>
          <p:nvPr/>
        </p:nvSpPr>
        <p:spPr>
          <a:xfrm>
            <a:off x="6865452" y="3406088"/>
            <a:ext cx="2284296" cy="625713"/>
          </a:xfrm>
          <a:custGeom>
            <a:avLst/>
            <a:gdLst>
              <a:gd name="connsiteX0" fmla="*/ 1495425 w 1495425"/>
              <a:gd name="connsiteY0" fmla="*/ 0 h 590550"/>
              <a:gd name="connsiteX1" fmla="*/ 747713 w 1495425"/>
              <a:gd name="connsiteY1" fmla="*/ 590550 h 590550"/>
              <a:gd name="connsiteX2" fmla="*/ 0 w 1495425"/>
              <a:gd name="connsiteY2" fmla="*/ 0 h 590550"/>
              <a:gd name="connsiteX3" fmla="*/ 1495425 w 1495425"/>
              <a:gd name="connsiteY3" fmla="*/ 0 h 590550"/>
            </a:gdLst>
            <a:ahLst/>
            <a:cxnLst>
              <a:cxn ang="0">
                <a:pos x="connsiteX0" y="connsiteY0"/>
              </a:cxn>
              <a:cxn ang="0">
                <a:pos x="connsiteX1" y="connsiteY1"/>
              </a:cxn>
              <a:cxn ang="0">
                <a:pos x="connsiteX2" y="connsiteY2"/>
              </a:cxn>
              <a:cxn ang="0">
                <a:pos x="connsiteX3" y="connsiteY3"/>
              </a:cxn>
            </a:cxnLst>
            <a:rect l="l" t="t" r="r" b="b"/>
            <a:pathLst>
              <a:path w="1495425" h="590550">
                <a:moveTo>
                  <a:pt x="1495425" y="0"/>
                </a:moveTo>
                <a:lnTo>
                  <a:pt x="747713" y="590550"/>
                </a:lnTo>
                <a:lnTo>
                  <a:pt x="0" y="0"/>
                </a:lnTo>
                <a:lnTo>
                  <a:pt x="1495425" y="0"/>
                </a:lnTo>
                <a:close/>
              </a:path>
            </a:pathLst>
          </a:custGeom>
          <a:solidFill>
            <a:srgbClr val="F1F2F2"/>
          </a:solidFill>
          <a:ln w="9525" cap="flat">
            <a:noFill/>
            <a:prstDash val="solid"/>
            <a:miter/>
          </a:ln>
        </p:spPr>
        <p:txBody>
          <a:bodyPr rtlCol="0" anchor="ctr"/>
          <a:lstStyle/>
          <a:p>
            <a:endParaRPr lang="en-US"/>
          </a:p>
        </p:txBody>
      </p:sp>
      <p:grpSp>
        <p:nvGrpSpPr>
          <p:cNvPr id="521" name="Группа 520">
            <a:extLst>
              <a:ext uri="{FF2B5EF4-FFF2-40B4-BE49-F238E27FC236}">
                <a16:creationId xmlns:a16="http://schemas.microsoft.com/office/drawing/2014/main" id="{F411375F-9195-43E3-8C66-4052AAB3B219}"/>
              </a:ext>
            </a:extLst>
          </p:cNvPr>
          <p:cNvGrpSpPr/>
          <p:nvPr/>
        </p:nvGrpSpPr>
        <p:grpSpPr>
          <a:xfrm>
            <a:off x="7652827" y="3810185"/>
            <a:ext cx="609522" cy="612558"/>
            <a:chOff x="5415662" y="3843617"/>
            <a:chExt cx="499519" cy="502007"/>
          </a:xfrm>
        </p:grpSpPr>
        <p:sp>
          <p:nvSpPr>
            <p:cNvPr id="522" name="Рисунок 2">
              <a:extLst>
                <a:ext uri="{FF2B5EF4-FFF2-40B4-BE49-F238E27FC236}">
                  <a16:creationId xmlns:a16="http://schemas.microsoft.com/office/drawing/2014/main" id="{FFC818F3-36F9-420C-9D82-FBAB4B2686AE}"/>
                </a:ext>
              </a:extLst>
            </p:cNvPr>
            <p:cNvSpPr/>
            <p:nvPr/>
          </p:nvSpPr>
          <p:spPr>
            <a:xfrm>
              <a:off x="5415662" y="3843617"/>
              <a:ext cx="499519" cy="502007"/>
            </a:xfrm>
            <a:custGeom>
              <a:avLst/>
              <a:gdLst>
                <a:gd name="connsiteX0" fmla="*/ 409575 w 409575"/>
                <a:gd name="connsiteY0" fmla="*/ 204788 h 409575"/>
                <a:gd name="connsiteX1" fmla="*/ 204788 w 409575"/>
                <a:gd name="connsiteY1" fmla="*/ 409575 h 409575"/>
                <a:gd name="connsiteX2" fmla="*/ 0 w 409575"/>
                <a:gd name="connsiteY2" fmla="*/ 204788 h 409575"/>
                <a:gd name="connsiteX3" fmla="*/ 204788 w 409575"/>
                <a:gd name="connsiteY3" fmla="*/ 0 h 409575"/>
                <a:gd name="connsiteX4" fmla="*/ 409575 w 409575"/>
                <a:gd name="connsiteY4" fmla="*/ 204788 h 40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409575">
                  <a:moveTo>
                    <a:pt x="409575" y="204788"/>
                  </a:moveTo>
                  <a:cubicBezTo>
                    <a:pt x="409575" y="317888"/>
                    <a:pt x="317888" y="409575"/>
                    <a:pt x="204788" y="409575"/>
                  </a:cubicBezTo>
                  <a:cubicBezTo>
                    <a:pt x="91687" y="409575"/>
                    <a:pt x="0" y="317888"/>
                    <a:pt x="0" y="204788"/>
                  </a:cubicBezTo>
                  <a:cubicBezTo>
                    <a:pt x="0" y="91687"/>
                    <a:pt x="91687" y="0"/>
                    <a:pt x="204788" y="0"/>
                  </a:cubicBezTo>
                  <a:cubicBezTo>
                    <a:pt x="317888" y="0"/>
                    <a:pt x="409575" y="91687"/>
                    <a:pt x="409575" y="204788"/>
                  </a:cubicBezTo>
                  <a:close/>
                </a:path>
              </a:pathLst>
            </a:custGeom>
            <a:solidFill>
              <a:srgbClr val="FFFFFF"/>
            </a:solidFill>
            <a:ln w="19050" cap="flat">
              <a:solidFill>
                <a:srgbClr val="125DD3"/>
              </a:solidFill>
              <a:prstDash val="solid"/>
              <a:miter/>
            </a:ln>
          </p:spPr>
          <p:txBody>
            <a:bodyPr rtlCol="0" anchor="ctr"/>
            <a:lstStyle/>
            <a:p>
              <a:endParaRPr lang="en-US"/>
            </a:p>
          </p:txBody>
        </p:sp>
        <p:sp>
          <p:nvSpPr>
            <p:cNvPr id="523" name="Рисунок 2">
              <a:extLst>
                <a:ext uri="{FF2B5EF4-FFF2-40B4-BE49-F238E27FC236}">
                  <a16:creationId xmlns:a16="http://schemas.microsoft.com/office/drawing/2014/main" id="{EE9C6C60-E102-43B2-A96D-CF3348661CC1}"/>
                </a:ext>
              </a:extLst>
            </p:cNvPr>
            <p:cNvSpPr/>
            <p:nvPr/>
          </p:nvSpPr>
          <p:spPr>
            <a:xfrm>
              <a:off x="5547616" y="4004260"/>
              <a:ext cx="272656" cy="57726"/>
            </a:xfrm>
            <a:custGeom>
              <a:avLst/>
              <a:gdLst>
                <a:gd name="connsiteX0" fmla="*/ 0 w 223561"/>
                <a:gd name="connsiteY0" fmla="*/ 30823 h 47097"/>
                <a:gd name="connsiteX1" fmla="*/ 48473 w 223561"/>
                <a:gd name="connsiteY1" fmla="*/ 1810 h 47097"/>
                <a:gd name="connsiteX2" fmla="*/ 159391 w 223561"/>
                <a:gd name="connsiteY2" fmla="*/ 31499 h 47097"/>
                <a:gd name="connsiteX3" fmla="*/ 223561 w 223561"/>
                <a:gd name="connsiteY3" fmla="*/ 16144 h 47097"/>
                <a:gd name="connsiteX4" fmla="*/ 175098 w 223561"/>
                <a:gd name="connsiteY4" fmla="*/ 45158 h 47097"/>
                <a:gd name="connsiteX5" fmla="*/ 64170 w 223561"/>
                <a:gd name="connsiteY5" fmla="*/ 14773 h 47097"/>
                <a:gd name="connsiteX6" fmla="*/ 0 w 223561"/>
                <a:gd name="connsiteY6" fmla="*/ 30823 h 4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561" h="47097">
                  <a:moveTo>
                    <a:pt x="0" y="30823"/>
                  </a:moveTo>
                  <a:cubicBezTo>
                    <a:pt x="16383" y="14773"/>
                    <a:pt x="32423" y="4200"/>
                    <a:pt x="48473" y="1810"/>
                  </a:cubicBezTo>
                  <a:cubicBezTo>
                    <a:pt x="84992" y="-7753"/>
                    <a:pt x="127997" y="23307"/>
                    <a:pt x="159391" y="31499"/>
                  </a:cubicBezTo>
                  <a:cubicBezTo>
                    <a:pt x="180899" y="39690"/>
                    <a:pt x="201378" y="33547"/>
                    <a:pt x="223561" y="16144"/>
                  </a:cubicBezTo>
                  <a:cubicBezTo>
                    <a:pt x="206835" y="32185"/>
                    <a:pt x="191481" y="42081"/>
                    <a:pt x="175098" y="45158"/>
                  </a:cubicBezTo>
                  <a:cubicBezTo>
                    <a:pt x="138912" y="55054"/>
                    <a:pt x="95564" y="24336"/>
                    <a:pt x="64170" y="14773"/>
                  </a:cubicBezTo>
                  <a:cubicBezTo>
                    <a:pt x="42663" y="7267"/>
                    <a:pt x="21850" y="14097"/>
                    <a:pt x="0" y="30823"/>
                  </a:cubicBezTo>
                  <a:close/>
                </a:path>
              </a:pathLst>
            </a:custGeom>
            <a:solidFill>
              <a:srgbClr val="125DD3"/>
            </a:solidFill>
            <a:ln w="9525" cap="flat">
              <a:noFill/>
              <a:prstDash val="solid"/>
              <a:miter/>
            </a:ln>
          </p:spPr>
          <p:txBody>
            <a:bodyPr rtlCol="0" anchor="ctr"/>
            <a:lstStyle/>
            <a:p>
              <a:endParaRPr lang="en-US"/>
            </a:p>
          </p:txBody>
        </p:sp>
        <p:sp>
          <p:nvSpPr>
            <p:cNvPr id="524" name="Рисунок 2">
              <a:extLst>
                <a:ext uri="{FF2B5EF4-FFF2-40B4-BE49-F238E27FC236}">
                  <a16:creationId xmlns:a16="http://schemas.microsoft.com/office/drawing/2014/main" id="{03FA45B9-92F5-43C6-A151-57CA6C37B613}"/>
                </a:ext>
              </a:extLst>
            </p:cNvPr>
            <p:cNvSpPr/>
            <p:nvPr/>
          </p:nvSpPr>
          <p:spPr>
            <a:xfrm>
              <a:off x="5531388" y="4065335"/>
              <a:ext cx="273062" cy="58141"/>
            </a:xfrm>
            <a:custGeom>
              <a:avLst/>
              <a:gdLst>
                <a:gd name="connsiteX0" fmla="*/ 0 w 223894"/>
                <a:gd name="connsiteY0" fmla="*/ 30819 h 47436"/>
                <a:gd name="connsiteX1" fmla="*/ 48463 w 223894"/>
                <a:gd name="connsiteY1" fmla="*/ 1806 h 47436"/>
                <a:gd name="connsiteX2" fmla="*/ 159391 w 223894"/>
                <a:gd name="connsiteY2" fmla="*/ 31847 h 47436"/>
                <a:gd name="connsiteX3" fmla="*/ 223894 w 223894"/>
                <a:gd name="connsiteY3" fmla="*/ 16483 h 47436"/>
                <a:gd name="connsiteX4" fmla="*/ 175431 w 223894"/>
                <a:gd name="connsiteY4" fmla="*/ 45497 h 47436"/>
                <a:gd name="connsiteX5" fmla="*/ 64503 w 223894"/>
                <a:gd name="connsiteY5" fmla="*/ 15122 h 47436"/>
                <a:gd name="connsiteX6" fmla="*/ 0 w 223894"/>
                <a:gd name="connsiteY6" fmla="*/ 30819 h 4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894" h="47436">
                  <a:moveTo>
                    <a:pt x="0" y="30819"/>
                  </a:moveTo>
                  <a:cubicBezTo>
                    <a:pt x="16383" y="14779"/>
                    <a:pt x="32423" y="4196"/>
                    <a:pt x="48463" y="1806"/>
                  </a:cubicBezTo>
                  <a:cubicBezTo>
                    <a:pt x="85325" y="-7748"/>
                    <a:pt x="127987" y="23313"/>
                    <a:pt x="159391" y="31847"/>
                  </a:cubicBezTo>
                  <a:cubicBezTo>
                    <a:pt x="180889" y="40039"/>
                    <a:pt x="201368" y="33895"/>
                    <a:pt x="223894" y="16483"/>
                  </a:cubicBezTo>
                  <a:cubicBezTo>
                    <a:pt x="207178" y="32190"/>
                    <a:pt x="191814" y="42430"/>
                    <a:pt x="175431" y="45497"/>
                  </a:cubicBezTo>
                  <a:cubicBezTo>
                    <a:pt x="139255" y="55393"/>
                    <a:pt x="96250" y="24675"/>
                    <a:pt x="64503" y="15122"/>
                  </a:cubicBezTo>
                  <a:cubicBezTo>
                    <a:pt x="43005" y="7273"/>
                    <a:pt x="22184" y="13759"/>
                    <a:pt x="0" y="30819"/>
                  </a:cubicBezTo>
                  <a:close/>
                </a:path>
              </a:pathLst>
            </a:custGeom>
            <a:solidFill>
              <a:srgbClr val="125DD3"/>
            </a:solidFill>
            <a:ln w="9525" cap="flat">
              <a:noFill/>
              <a:prstDash val="solid"/>
              <a:miter/>
            </a:ln>
          </p:spPr>
          <p:txBody>
            <a:bodyPr rtlCol="0" anchor="ctr"/>
            <a:lstStyle/>
            <a:p>
              <a:endParaRPr lang="en-US"/>
            </a:p>
          </p:txBody>
        </p:sp>
        <p:sp>
          <p:nvSpPr>
            <p:cNvPr id="525" name="Рисунок 2">
              <a:extLst>
                <a:ext uri="{FF2B5EF4-FFF2-40B4-BE49-F238E27FC236}">
                  <a16:creationId xmlns:a16="http://schemas.microsoft.com/office/drawing/2014/main" id="{9DF82910-D972-454C-87E3-06052AE68E4D}"/>
                </a:ext>
              </a:extLst>
            </p:cNvPr>
            <p:cNvSpPr/>
            <p:nvPr/>
          </p:nvSpPr>
          <p:spPr>
            <a:xfrm>
              <a:off x="5515566" y="4125871"/>
              <a:ext cx="272656" cy="58266"/>
            </a:xfrm>
            <a:custGeom>
              <a:avLst/>
              <a:gdLst>
                <a:gd name="connsiteX0" fmla="*/ 0 w 223561"/>
                <a:gd name="connsiteY0" fmla="*/ 30921 h 47538"/>
                <a:gd name="connsiteX1" fmla="*/ 48463 w 223561"/>
                <a:gd name="connsiteY1" fmla="*/ 1908 h 47538"/>
                <a:gd name="connsiteX2" fmla="*/ 159391 w 223561"/>
                <a:gd name="connsiteY2" fmla="*/ 31950 h 47538"/>
                <a:gd name="connsiteX3" fmla="*/ 223561 w 223561"/>
                <a:gd name="connsiteY3" fmla="*/ 16586 h 47538"/>
                <a:gd name="connsiteX4" fmla="*/ 175098 w 223561"/>
                <a:gd name="connsiteY4" fmla="*/ 45599 h 47538"/>
                <a:gd name="connsiteX5" fmla="*/ 64170 w 223561"/>
                <a:gd name="connsiteY5" fmla="*/ 15224 h 47538"/>
                <a:gd name="connsiteX6" fmla="*/ 0 w 223561"/>
                <a:gd name="connsiteY6" fmla="*/ 30921 h 4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561" h="47538">
                  <a:moveTo>
                    <a:pt x="0" y="30921"/>
                  </a:moveTo>
                  <a:cubicBezTo>
                    <a:pt x="16383" y="14881"/>
                    <a:pt x="32423" y="4299"/>
                    <a:pt x="48463" y="1908"/>
                  </a:cubicBezTo>
                  <a:cubicBezTo>
                    <a:pt x="84992" y="-7988"/>
                    <a:pt x="128330" y="23415"/>
                    <a:pt x="159391" y="31950"/>
                  </a:cubicBezTo>
                  <a:cubicBezTo>
                    <a:pt x="180899" y="40141"/>
                    <a:pt x="201378" y="33998"/>
                    <a:pt x="223561" y="16586"/>
                  </a:cubicBezTo>
                  <a:cubicBezTo>
                    <a:pt x="206835" y="32626"/>
                    <a:pt x="191138" y="42522"/>
                    <a:pt x="175098" y="45599"/>
                  </a:cubicBezTo>
                  <a:cubicBezTo>
                    <a:pt x="138912" y="55495"/>
                    <a:pt x="95564" y="24778"/>
                    <a:pt x="64170" y="15224"/>
                  </a:cubicBezTo>
                  <a:cubicBezTo>
                    <a:pt x="42663" y="7375"/>
                    <a:pt x="21841" y="13852"/>
                    <a:pt x="0" y="30921"/>
                  </a:cubicBezTo>
                  <a:close/>
                </a:path>
              </a:pathLst>
            </a:custGeom>
            <a:solidFill>
              <a:srgbClr val="125DD3"/>
            </a:solidFill>
            <a:ln w="9525" cap="flat">
              <a:noFill/>
              <a:prstDash val="solid"/>
              <a:miter/>
            </a:ln>
          </p:spPr>
          <p:txBody>
            <a:bodyPr rtlCol="0" anchor="ctr"/>
            <a:lstStyle/>
            <a:p>
              <a:endParaRPr lang="en-US"/>
            </a:p>
          </p:txBody>
        </p:sp>
      </p:grpSp>
      <p:grpSp>
        <p:nvGrpSpPr>
          <p:cNvPr id="449" name="Группа 448">
            <a:extLst>
              <a:ext uri="{FF2B5EF4-FFF2-40B4-BE49-F238E27FC236}">
                <a16:creationId xmlns:a16="http://schemas.microsoft.com/office/drawing/2014/main" id="{7E4EE55F-43BC-41FF-82F8-6BC399206E15}"/>
              </a:ext>
            </a:extLst>
          </p:cNvPr>
          <p:cNvGrpSpPr/>
          <p:nvPr/>
        </p:nvGrpSpPr>
        <p:grpSpPr>
          <a:xfrm>
            <a:off x="4501694" y="2896381"/>
            <a:ext cx="851035" cy="381820"/>
            <a:chOff x="4806494" y="2896381"/>
            <a:chExt cx="851035" cy="381820"/>
          </a:xfrm>
        </p:grpSpPr>
        <p:sp>
          <p:nvSpPr>
            <p:cNvPr id="285" name="Рисунок 445">
              <a:extLst>
                <a:ext uri="{FF2B5EF4-FFF2-40B4-BE49-F238E27FC236}">
                  <a16:creationId xmlns:a16="http://schemas.microsoft.com/office/drawing/2014/main" id="{408DE32B-585C-4DB1-92A8-B2B36898F5F7}"/>
                </a:ext>
              </a:extLst>
            </p:cNvPr>
            <p:cNvSpPr/>
            <p:nvPr/>
          </p:nvSpPr>
          <p:spPr>
            <a:xfrm>
              <a:off x="4806494" y="2896381"/>
              <a:ext cx="851035" cy="381820"/>
            </a:xfrm>
            <a:custGeom>
              <a:avLst/>
              <a:gdLst>
                <a:gd name="connsiteX0" fmla="*/ 279083 w 279082"/>
                <a:gd name="connsiteY0" fmla="*/ 0 h 279082"/>
                <a:gd name="connsiteX1" fmla="*/ 0 w 279082"/>
                <a:gd name="connsiteY1" fmla="*/ 0 h 279082"/>
                <a:gd name="connsiteX2" fmla="*/ 0 w 279082"/>
                <a:gd name="connsiteY2" fmla="*/ 279083 h 279082"/>
                <a:gd name="connsiteX3" fmla="*/ 279083 w 279082"/>
                <a:gd name="connsiteY3" fmla="*/ 279083 h 279082"/>
                <a:gd name="connsiteX4" fmla="*/ 279083 w 279082"/>
                <a:gd name="connsiteY4" fmla="*/ 0 h 27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82" h="279082">
                  <a:moveTo>
                    <a:pt x="279083" y="0"/>
                  </a:moveTo>
                  <a:lnTo>
                    <a:pt x="0" y="0"/>
                  </a:lnTo>
                  <a:lnTo>
                    <a:pt x="0" y="279083"/>
                  </a:lnTo>
                  <a:lnTo>
                    <a:pt x="279083" y="279083"/>
                  </a:lnTo>
                  <a:lnTo>
                    <a:pt x="279083" y="0"/>
                  </a:lnTo>
                  <a:close/>
                </a:path>
              </a:pathLst>
            </a:custGeom>
            <a:noFill/>
            <a:ln w="19050" cap="sq">
              <a:solidFill>
                <a:srgbClr val="125DD3"/>
              </a:solidFill>
              <a:prstDash val="solid"/>
              <a:miter/>
            </a:ln>
          </p:spPr>
          <p:txBody>
            <a:bodyPr rtlCol="0" anchor="ctr"/>
            <a:lstStyle/>
            <a:p>
              <a:endParaRPr lang="en-US"/>
            </a:p>
          </p:txBody>
        </p:sp>
        <p:pic>
          <p:nvPicPr>
            <p:cNvPr id="448" name="Рисунок 447">
              <a:extLst>
                <a:ext uri="{FF2B5EF4-FFF2-40B4-BE49-F238E27FC236}">
                  <a16:creationId xmlns:a16="http://schemas.microsoft.com/office/drawing/2014/main" id="{6A90393F-6CA3-416E-B8B8-844D6E3287A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31232" y="3044931"/>
              <a:ext cx="594820" cy="106471"/>
            </a:xfrm>
            <a:prstGeom prst="rect">
              <a:avLst/>
            </a:prstGeom>
          </p:spPr>
        </p:pic>
      </p:grpSp>
      <p:grpSp>
        <p:nvGrpSpPr>
          <p:cNvPr id="70" name="Группа 69">
            <a:extLst>
              <a:ext uri="{FF2B5EF4-FFF2-40B4-BE49-F238E27FC236}">
                <a16:creationId xmlns:a16="http://schemas.microsoft.com/office/drawing/2014/main" id="{D78ECB14-DB69-442D-BD3F-0C31C52DF0AE}"/>
              </a:ext>
            </a:extLst>
          </p:cNvPr>
          <p:cNvGrpSpPr/>
          <p:nvPr/>
        </p:nvGrpSpPr>
        <p:grpSpPr>
          <a:xfrm>
            <a:off x="7096506" y="2887919"/>
            <a:ext cx="1827202" cy="390282"/>
            <a:chOff x="2293787" y="2887919"/>
            <a:chExt cx="1827202" cy="390282"/>
          </a:xfrm>
        </p:grpSpPr>
        <p:grpSp>
          <p:nvGrpSpPr>
            <p:cNvPr id="71" name="Группа 70">
              <a:extLst>
                <a:ext uri="{FF2B5EF4-FFF2-40B4-BE49-F238E27FC236}">
                  <a16:creationId xmlns:a16="http://schemas.microsoft.com/office/drawing/2014/main" id="{8D9591C0-2964-4EAE-BBC0-D7B8887F003D}"/>
                </a:ext>
              </a:extLst>
            </p:cNvPr>
            <p:cNvGrpSpPr/>
            <p:nvPr/>
          </p:nvGrpSpPr>
          <p:grpSpPr>
            <a:xfrm>
              <a:off x="2293787" y="2887919"/>
              <a:ext cx="381821" cy="381820"/>
              <a:chOff x="6281735" y="3219455"/>
              <a:chExt cx="279082" cy="279082"/>
            </a:xfrm>
          </p:grpSpPr>
          <p:sp>
            <p:nvSpPr>
              <p:cNvPr id="84" name="Рисунок 445">
                <a:extLst>
                  <a:ext uri="{FF2B5EF4-FFF2-40B4-BE49-F238E27FC236}">
                    <a16:creationId xmlns:a16="http://schemas.microsoft.com/office/drawing/2014/main" id="{31D75296-54AA-4EDC-ACED-A15CFE06A77C}"/>
                  </a:ext>
                </a:extLst>
              </p:cNvPr>
              <p:cNvSpPr/>
              <p:nvPr/>
            </p:nvSpPr>
            <p:spPr>
              <a:xfrm>
                <a:off x="6281735" y="3219455"/>
                <a:ext cx="279082" cy="279082"/>
              </a:xfrm>
              <a:custGeom>
                <a:avLst/>
                <a:gdLst>
                  <a:gd name="connsiteX0" fmla="*/ 279083 w 279082"/>
                  <a:gd name="connsiteY0" fmla="*/ 0 h 279082"/>
                  <a:gd name="connsiteX1" fmla="*/ 0 w 279082"/>
                  <a:gd name="connsiteY1" fmla="*/ 0 h 279082"/>
                  <a:gd name="connsiteX2" fmla="*/ 0 w 279082"/>
                  <a:gd name="connsiteY2" fmla="*/ 279083 h 279082"/>
                  <a:gd name="connsiteX3" fmla="*/ 279083 w 279082"/>
                  <a:gd name="connsiteY3" fmla="*/ 279083 h 279082"/>
                  <a:gd name="connsiteX4" fmla="*/ 279083 w 279082"/>
                  <a:gd name="connsiteY4" fmla="*/ 0 h 27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82" h="279082">
                    <a:moveTo>
                      <a:pt x="279083" y="0"/>
                    </a:moveTo>
                    <a:lnTo>
                      <a:pt x="0" y="0"/>
                    </a:lnTo>
                    <a:lnTo>
                      <a:pt x="0" y="279083"/>
                    </a:lnTo>
                    <a:lnTo>
                      <a:pt x="279083" y="279083"/>
                    </a:lnTo>
                    <a:lnTo>
                      <a:pt x="279083" y="0"/>
                    </a:lnTo>
                    <a:close/>
                  </a:path>
                </a:pathLst>
              </a:custGeom>
              <a:noFill/>
              <a:ln w="19050" cap="sq">
                <a:solidFill>
                  <a:srgbClr val="125DD3"/>
                </a:solidFill>
                <a:prstDash val="solid"/>
                <a:miter/>
              </a:ln>
            </p:spPr>
            <p:txBody>
              <a:bodyPr rtlCol="0" anchor="ctr"/>
              <a:lstStyle/>
              <a:p>
                <a:endParaRPr lang="en-US"/>
              </a:p>
            </p:txBody>
          </p:sp>
          <p:sp>
            <p:nvSpPr>
              <p:cNvPr id="85" name="Рисунок 445">
                <a:extLst>
                  <a:ext uri="{FF2B5EF4-FFF2-40B4-BE49-F238E27FC236}">
                    <a16:creationId xmlns:a16="http://schemas.microsoft.com/office/drawing/2014/main" id="{B69B1F90-A3C3-4B6A-B971-322808A7A823}"/>
                  </a:ext>
                </a:extLst>
              </p:cNvPr>
              <p:cNvSpPr/>
              <p:nvPr/>
            </p:nvSpPr>
            <p:spPr>
              <a:xfrm>
                <a:off x="6343649" y="3328987"/>
                <a:ext cx="66675" cy="74294"/>
              </a:xfrm>
              <a:custGeom>
                <a:avLst/>
                <a:gdLst>
                  <a:gd name="connsiteX0" fmla="*/ 50483 w 66675"/>
                  <a:gd name="connsiteY0" fmla="*/ 0 h 74294"/>
                  <a:gd name="connsiteX1" fmla="*/ 66675 w 66675"/>
                  <a:gd name="connsiteY1" fmla="*/ 0 h 74294"/>
                  <a:gd name="connsiteX2" fmla="*/ 41910 w 66675"/>
                  <a:gd name="connsiteY2" fmla="*/ 74295 h 74294"/>
                  <a:gd name="connsiteX3" fmla="*/ 24765 w 66675"/>
                  <a:gd name="connsiteY3" fmla="*/ 74295 h 74294"/>
                  <a:gd name="connsiteX4" fmla="*/ 0 w 66675"/>
                  <a:gd name="connsiteY4" fmla="*/ 0 h 74294"/>
                  <a:gd name="connsiteX5" fmla="*/ 16192 w 66675"/>
                  <a:gd name="connsiteY5" fmla="*/ 0 h 74294"/>
                  <a:gd name="connsiteX6" fmla="*/ 30480 w 66675"/>
                  <a:gd name="connsiteY6" fmla="*/ 43815 h 74294"/>
                  <a:gd name="connsiteX7" fmla="*/ 33338 w 66675"/>
                  <a:gd name="connsiteY7" fmla="*/ 53340 h 74294"/>
                  <a:gd name="connsiteX8" fmla="*/ 35242 w 66675"/>
                  <a:gd name="connsiteY8" fmla="*/ 60960 h 74294"/>
                  <a:gd name="connsiteX9" fmla="*/ 39052 w 66675"/>
                  <a:gd name="connsiteY9" fmla="*/ 44768 h 74294"/>
                  <a:gd name="connsiteX10" fmla="*/ 50483 w 66675"/>
                  <a:gd name="connsiteY10" fmla="*/ 0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74294">
                    <a:moveTo>
                      <a:pt x="50483" y="0"/>
                    </a:moveTo>
                    <a:lnTo>
                      <a:pt x="66675" y="0"/>
                    </a:lnTo>
                    <a:lnTo>
                      <a:pt x="41910" y="74295"/>
                    </a:lnTo>
                    <a:lnTo>
                      <a:pt x="24765" y="74295"/>
                    </a:lnTo>
                    <a:lnTo>
                      <a:pt x="0" y="0"/>
                    </a:lnTo>
                    <a:lnTo>
                      <a:pt x="16192" y="0"/>
                    </a:lnTo>
                    <a:lnTo>
                      <a:pt x="30480" y="43815"/>
                    </a:lnTo>
                    <a:cubicBezTo>
                      <a:pt x="31433" y="46672"/>
                      <a:pt x="32385" y="49530"/>
                      <a:pt x="33338" y="53340"/>
                    </a:cubicBezTo>
                    <a:cubicBezTo>
                      <a:pt x="34290" y="57150"/>
                      <a:pt x="34290" y="59055"/>
                      <a:pt x="35242" y="60960"/>
                    </a:cubicBezTo>
                    <a:cubicBezTo>
                      <a:pt x="35242" y="58103"/>
                      <a:pt x="37148" y="52388"/>
                      <a:pt x="39052" y="44768"/>
                    </a:cubicBezTo>
                    <a:lnTo>
                      <a:pt x="50483" y="0"/>
                    </a:lnTo>
                    <a:close/>
                  </a:path>
                </a:pathLst>
              </a:custGeom>
              <a:solidFill>
                <a:srgbClr val="125DD3"/>
              </a:solidFill>
              <a:ln w="9525" cap="flat">
                <a:noFill/>
                <a:prstDash val="solid"/>
                <a:miter/>
              </a:ln>
            </p:spPr>
            <p:txBody>
              <a:bodyPr rtlCol="0" anchor="ctr"/>
              <a:lstStyle/>
              <a:p>
                <a:endParaRPr lang="en-US"/>
              </a:p>
            </p:txBody>
          </p:sp>
          <p:sp>
            <p:nvSpPr>
              <p:cNvPr id="86" name="Рисунок 445">
                <a:extLst>
                  <a:ext uri="{FF2B5EF4-FFF2-40B4-BE49-F238E27FC236}">
                    <a16:creationId xmlns:a16="http://schemas.microsoft.com/office/drawing/2014/main" id="{5DD6705C-118C-457A-8DF3-1CA3EBAF197F}"/>
                  </a:ext>
                </a:extLst>
              </p:cNvPr>
              <p:cNvSpPr/>
              <p:nvPr/>
            </p:nvSpPr>
            <p:spPr>
              <a:xfrm>
                <a:off x="6418897" y="3328034"/>
                <a:ext cx="78104" cy="74295"/>
              </a:xfrm>
              <a:custGeom>
                <a:avLst/>
                <a:gdLst>
                  <a:gd name="connsiteX0" fmla="*/ 31432 w 78104"/>
                  <a:gd name="connsiteY0" fmla="*/ 74295 h 74295"/>
                  <a:gd name="connsiteX1" fmla="*/ 13335 w 78104"/>
                  <a:gd name="connsiteY1" fmla="*/ 16193 h 74295"/>
                  <a:gd name="connsiteX2" fmla="*/ 14288 w 78104"/>
                  <a:gd name="connsiteY2" fmla="*/ 40005 h 74295"/>
                  <a:gd name="connsiteX3" fmla="*/ 14288 w 78104"/>
                  <a:gd name="connsiteY3" fmla="*/ 74295 h 74295"/>
                  <a:gd name="connsiteX4" fmla="*/ 0 w 78104"/>
                  <a:gd name="connsiteY4" fmla="*/ 74295 h 74295"/>
                  <a:gd name="connsiteX5" fmla="*/ 0 w 78104"/>
                  <a:gd name="connsiteY5" fmla="*/ 0 h 74295"/>
                  <a:gd name="connsiteX6" fmla="*/ 20955 w 78104"/>
                  <a:gd name="connsiteY6" fmla="*/ 0 h 74295"/>
                  <a:gd name="connsiteX7" fmla="*/ 38100 w 78104"/>
                  <a:gd name="connsiteY7" fmla="*/ 56197 h 74295"/>
                  <a:gd name="connsiteX8" fmla="*/ 57150 w 78104"/>
                  <a:gd name="connsiteY8" fmla="*/ 0 h 74295"/>
                  <a:gd name="connsiteX9" fmla="*/ 78105 w 78104"/>
                  <a:gd name="connsiteY9" fmla="*/ 0 h 74295"/>
                  <a:gd name="connsiteX10" fmla="*/ 78105 w 78104"/>
                  <a:gd name="connsiteY10" fmla="*/ 74295 h 74295"/>
                  <a:gd name="connsiteX11" fmla="*/ 63817 w 78104"/>
                  <a:gd name="connsiteY11" fmla="*/ 74295 h 74295"/>
                  <a:gd name="connsiteX12" fmla="*/ 63817 w 78104"/>
                  <a:gd name="connsiteY12" fmla="*/ 39053 h 74295"/>
                  <a:gd name="connsiteX13" fmla="*/ 63817 w 78104"/>
                  <a:gd name="connsiteY13" fmla="*/ 33338 h 74295"/>
                  <a:gd name="connsiteX14" fmla="*/ 64770 w 78104"/>
                  <a:gd name="connsiteY14" fmla="*/ 16193 h 74295"/>
                  <a:gd name="connsiteX15" fmla="*/ 45720 w 78104"/>
                  <a:gd name="connsiteY15" fmla="*/ 74295 h 74295"/>
                  <a:gd name="connsiteX16" fmla="*/ 31432 w 78104"/>
                  <a:gd name="connsiteY16" fmla="*/ 74295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104" h="74295">
                    <a:moveTo>
                      <a:pt x="31432" y="74295"/>
                    </a:moveTo>
                    <a:lnTo>
                      <a:pt x="13335" y="16193"/>
                    </a:lnTo>
                    <a:cubicBezTo>
                      <a:pt x="14288" y="27623"/>
                      <a:pt x="14288" y="36195"/>
                      <a:pt x="14288" y="40005"/>
                    </a:cubicBezTo>
                    <a:lnTo>
                      <a:pt x="14288" y="74295"/>
                    </a:lnTo>
                    <a:lnTo>
                      <a:pt x="0" y="74295"/>
                    </a:lnTo>
                    <a:lnTo>
                      <a:pt x="0" y="0"/>
                    </a:lnTo>
                    <a:lnTo>
                      <a:pt x="20955" y="0"/>
                    </a:lnTo>
                    <a:lnTo>
                      <a:pt x="38100" y="56197"/>
                    </a:lnTo>
                    <a:lnTo>
                      <a:pt x="57150" y="0"/>
                    </a:lnTo>
                    <a:lnTo>
                      <a:pt x="78105" y="0"/>
                    </a:lnTo>
                    <a:lnTo>
                      <a:pt x="78105" y="74295"/>
                    </a:lnTo>
                    <a:lnTo>
                      <a:pt x="63817" y="74295"/>
                    </a:lnTo>
                    <a:lnTo>
                      <a:pt x="63817" y="39053"/>
                    </a:lnTo>
                    <a:cubicBezTo>
                      <a:pt x="63817" y="37147"/>
                      <a:pt x="63817" y="35243"/>
                      <a:pt x="63817" y="33338"/>
                    </a:cubicBezTo>
                    <a:cubicBezTo>
                      <a:pt x="63817" y="31433"/>
                      <a:pt x="63817" y="25718"/>
                      <a:pt x="64770" y="16193"/>
                    </a:cubicBezTo>
                    <a:lnTo>
                      <a:pt x="45720" y="74295"/>
                    </a:lnTo>
                    <a:lnTo>
                      <a:pt x="31432" y="74295"/>
                    </a:lnTo>
                    <a:close/>
                  </a:path>
                </a:pathLst>
              </a:custGeom>
              <a:solidFill>
                <a:srgbClr val="125DD3"/>
              </a:solidFill>
              <a:ln w="9525" cap="flat">
                <a:noFill/>
                <a:prstDash val="solid"/>
                <a:miter/>
              </a:ln>
            </p:spPr>
            <p:txBody>
              <a:bodyPr rtlCol="0" anchor="ctr"/>
              <a:lstStyle/>
              <a:p>
                <a:endParaRPr lang="en-US"/>
              </a:p>
            </p:txBody>
          </p:sp>
        </p:grpSp>
        <p:grpSp>
          <p:nvGrpSpPr>
            <p:cNvPr id="72" name="Группа 71">
              <a:extLst>
                <a:ext uri="{FF2B5EF4-FFF2-40B4-BE49-F238E27FC236}">
                  <a16:creationId xmlns:a16="http://schemas.microsoft.com/office/drawing/2014/main" id="{D2B0BEB3-C2D0-410A-AEF3-12D6073BDEEE}"/>
                </a:ext>
              </a:extLst>
            </p:cNvPr>
            <p:cNvGrpSpPr/>
            <p:nvPr/>
          </p:nvGrpSpPr>
          <p:grpSpPr>
            <a:xfrm>
              <a:off x="3370338" y="3087291"/>
              <a:ext cx="183590" cy="45719"/>
              <a:chOff x="5425440" y="2021840"/>
              <a:chExt cx="367189" cy="91440"/>
            </a:xfrm>
          </p:grpSpPr>
          <p:sp>
            <p:nvSpPr>
              <p:cNvPr id="81" name="Овал 80">
                <a:extLst>
                  <a:ext uri="{FF2B5EF4-FFF2-40B4-BE49-F238E27FC236}">
                    <a16:creationId xmlns:a16="http://schemas.microsoft.com/office/drawing/2014/main" id="{76DA0F81-9289-493A-B8F4-F9C0475323A9}"/>
                  </a:ext>
                </a:extLst>
              </p:cNvPr>
              <p:cNvSpPr/>
              <p:nvPr/>
            </p:nvSpPr>
            <p:spPr>
              <a:xfrm>
                <a:off x="5425440" y="2021840"/>
                <a:ext cx="91440" cy="914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Овал 81">
                <a:extLst>
                  <a:ext uri="{FF2B5EF4-FFF2-40B4-BE49-F238E27FC236}">
                    <a16:creationId xmlns:a16="http://schemas.microsoft.com/office/drawing/2014/main" id="{460A8803-4670-43A9-A379-C0B370828186}"/>
                  </a:ext>
                </a:extLst>
              </p:cNvPr>
              <p:cNvSpPr/>
              <p:nvPr/>
            </p:nvSpPr>
            <p:spPr>
              <a:xfrm>
                <a:off x="5565220" y="2021840"/>
                <a:ext cx="91440" cy="914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Овал 82">
                <a:extLst>
                  <a:ext uri="{FF2B5EF4-FFF2-40B4-BE49-F238E27FC236}">
                    <a16:creationId xmlns:a16="http://schemas.microsoft.com/office/drawing/2014/main" id="{73433E75-B448-43F7-9660-5285FB012CDC}"/>
                  </a:ext>
                </a:extLst>
              </p:cNvPr>
              <p:cNvSpPr/>
              <p:nvPr/>
            </p:nvSpPr>
            <p:spPr>
              <a:xfrm>
                <a:off x="5701189" y="2021840"/>
                <a:ext cx="91440" cy="914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Группа 72">
              <a:extLst>
                <a:ext uri="{FF2B5EF4-FFF2-40B4-BE49-F238E27FC236}">
                  <a16:creationId xmlns:a16="http://schemas.microsoft.com/office/drawing/2014/main" id="{5F0473C3-8CBC-429A-B6DE-E6D3ADE032A8}"/>
                </a:ext>
              </a:extLst>
            </p:cNvPr>
            <p:cNvGrpSpPr/>
            <p:nvPr/>
          </p:nvGrpSpPr>
          <p:grpSpPr>
            <a:xfrm>
              <a:off x="2827013" y="2887919"/>
              <a:ext cx="381821" cy="381820"/>
              <a:chOff x="6281735" y="3219455"/>
              <a:chExt cx="279082" cy="279082"/>
            </a:xfrm>
          </p:grpSpPr>
          <p:sp>
            <p:nvSpPr>
              <p:cNvPr id="78" name="Рисунок 445">
                <a:extLst>
                  <a:ext uri="{FF2B5EF4-FFF2-40B4-BE49-F238E27FC236}">
                    <a16:creationId xmlns:a16="http://schemas.microsoft.com/office/drawing/2014/main" id="{888E50FE-5CBA-40A5-A5DC-7687A326F933}"/>
                  </a:ext>
                </a:extLst>
              </p:cNvPr>
              <p:cNvSpPr/>
              <p:nvPr/>
            </p:nvSpPr>
            <p:spPr>
              <a:xfrm>
                <a:off x="6281735" y="3219455"/>
                <a:ext cx="279082" cy="279082"/>
              </a:xfrm>
              <a:custGeom>
                <a:avLst/>
                <a:gdLst>
                  <a:gd name="connsiteX0" fmla="*/ 279083 w 279082"/>
                  <a:gd name="connsiteY0" fmla="*/ 0 h 279082"/>
                  <a:gd name="connsiteX1" fmla="*/ 0 w 279082"/>
                  <a:gd name="connsiteY1" fmla="*/ 0 h 279082"/>
                  <a:gd name="connsiteX2" fmla="*/ 0 w 279082"/>
                  <a:gd name="connsiteY2" fmla="*/ 279083 h 279082"/>
                  <a:gd name="connsiteX3" fmla="*/ 279083 w 279082"/>
                  <a:gd name="connsiteY3" fmla="*/ 279083 h 279082"/>
                  <a:gd name="connsiteX4" fmla="*/ 279083 w 279082"/>
                  <a:gd name="connsiteY4" fmla="*/ 0 h 27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82" h="279082">
                    <a:moveTo>
                      <a:pt x="279083" y="0"/>
                    </a:moveTo>
                    <a:lnTo>
                      <a:pt x="0" y="0"/>
                    </a:lnTo>
                    <a:lnTo>
                      <a:pt x="0" y="279083"/>
                    </a:lnTo>
                    <a:lnTo>
                      <a:pt x="279083" y="279083"/>
                    </a:lnTo>
                    <a:lnTo>
                      <a:pt x="279083" y="0"/>
                    </a:lnTo>
                    <a:close/>
                  </a:path>
                </a:pathLst>
              </a:custGeom>
              <a:noFill/>
              <a:ln w="19050" cap="sq">
                <a:solidFill>
                  <a:srgbClr val="125DD3"/>
                </a:solidFill>
                <a:prstDash val="solid"/>
                <a:miter/>
              </a:ln>
            </p:spPr>
            <p:txBody>
              <a:bodyPr rtlCol="0" anchor="ctr"/>
              <a:lstStyle/>
              <a:p>
                <a:endParaRPr lang="en-US"/>
              </a:p>
            </p:txBody>
          </p:sp>
          <p:sp>
            <p:nvSpPr>
              <p:cNvPr id="79" name="Рисунок 445">
                <a:extLst>
                  <a:ext uri="{FF2B5EF4-FFF2-40B4-BE49-F238E27FC236}">
                    <a16:creationId xmlns:a16="http://schemas.microsoft.com/office/drawing/2014/main" id="{FA1A9685-B2F9-4E80-91B4-25D6585D818A}"/>
                  </a:ext>
                </a:extLst>
              </p:cNvPr>
              <p:cNvSpPr/>
              <p:nvPr/>
            </p:nvSpPr>
            <p:spPr>
              <a:xfrm>
                <a:off x="6343649" y="3328987"/>
                <a:ext cx="66675" cy="74294"/>
              </a:xfrm>
              <a:custGeom>
                <a:avLst/>
                <a:gdLst>
                  <a:gd name="connsiteX0" fmla="*/ 50483 w 66675"/>
                  <a:gd name="connsiteY0" fmla="*/ 0 h 74294"/>
                  <a:gd name="connsiteX1" fmla="*/ 66675 w 66675"/>
                  <a:gd name="connsiteY1" fmla="*/ 0 h 74294"/>
                  <a:gd name="connsiteX2" fmla="*/ 41910 w 66675"/>
                  <a:gd name="connsiteY2" fmla="*/ 74295 h 74294"/>
                  <a:gd name="connsiteX3" fmla="*/ 24765 w 66675"/>
                  <a:gd name="connsiteY3" fmla="*/ 74295 h 74294"/>
                  <a:gd name="connsiteX4" fmla="*/ 0 w 66675"/>
                  <a:gd name="connsiteY4" fmla="*/ 0 h 74294"/>
                  <a:gd name="connsiteX5" fmla="*/ 16192 w 66675"/>
                  <a:gd name="connsiteY5" fmla="*/ 0 h 74294"/>
                  <a:gd name="connsiteX6" fmla="*/ 30480 w 66675"/>
                  <a:gd name="connsiteY6" fmla="*/ 43815 h 74294"/>
                  <a:gd name="connsiteX7" fmla="*/ 33338 w 66675"/>
                  <a:gd name="connsiteY7" fmla="*/ 53340 h 74294"/>
                  <a:gd name="connsiteX8" fmla="*/ 35242 w 66675"/>
                  <a:gd name="connsiteY8" fmla="*/ 60960 h 74294"/>
                  <a:gd name="connsiteX9" fmla="*/ 39052 w 66675"/>
                  <a:gd name="connsiteY9" fmla="*/ 44768 h 74294"/>
                  <a:gd name="connsiteX10" fmla="*/ 50483 w 66675"/>
                  <a:gd name="connsiteY10" fmla="*/ 0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74294">
                    <a:moveTo>
                      <a:pt x="50483" y="0"/>
                    </a:moveTo>
                    <a:lnTo>
                      <a:pt x="66675" y="0"/>
                    </a:lnTo>
                    <a:lnTo>
                      <a:pt x="41910" y="74295"/>
                    </a:lnTo>
                    <a:lnTo>
                      <a:pt x="24765" y="74295"/>
                    </a:lnTo>
                    <a:lnTo>
                      <a:pt x="0" y="0"/>
                    </a:lnTo>
                    <a:lnTo>
                      <a:pt x="16192" y="0"/>
                    </a:lnTo>
                    <a:lnTo>
                      <a:pt x="30480" y="43815"/>
                    </a:lnTo>
                    <a:cubicBezTo>
                      <a:pt x="31433" y="46672"/>
                      <a:pt x="32385" y="49530"/>
                      <a:pt x="33338" y="53340"/>
                    </a:cubicBezTo>
                    <a:cubicBezTo>
                      <a:pt x="34290" y="57150"/>
                      <a:pt x="34290" y="59055"/>
                      <a:pt x="35242" y="60960"/>
                    </a:cubicBezTo>
                    <a:cubicBezTo>
                      <a:pt x="35242" y="58103"/>
                      <a:pt x="37148" y="52388"/>
                      <a:pt x="39052" y="44768"/>
                    </a:cubicBezTo>
                    <a:lnTo>
                      <a:pt x="50483" y="0"/>
                    </a:lnTo>
                    <a:close/>
                  </a:path>
                </a:pathLst>
              </a:custGeom>
              <a:solidFill>
                <a:srgbClr val="125DD3"/>
              </a:solidFill>
              <a:ln w="9525" cap="flat">
                <a:noFill/>
                <a:prstDash val="solid"/>
                <a:miter/>
              </a:ln>
            </p:spPr>
            <p:txBody>
              <a:bodyPr rtlCol="0" anchor="ctr"/>
              <a:lstStyle/>
              <a:p>
                <a:endParaRPr lang="en-US"/>
              </a:p>
            </p:txBody>
          </p:sp>
          <p:sp>
            <p:nvSpPr>
              <p:cNvPr id="80" name="Рисунок 445">
                <a:extLst>
                  <a:ext uri="{FF2B5EF4-FFF2-40B4-BE49-F238E27FC236}">
                    <a16:creationId xmlns:a16="http://schemas.microsoft.com/office/drawing/2014/main" id="{2CEEC70B-DD9A-4C9B-993D-C52E95BD0049}"/>
                  </a:ext>
                </a:extLst>
              </p:cNvPr>
              <p:cNvSpPr/>
              <p:nvPr/>
            </p:nvSpPr>
            <p:spPr>
              <a:xfrm>
                <a:off x="6418897" y="3328034"/>
                <a:ext cx="78104" cy="74295"/>
              </a:xfrm>
              <a:custGeom>
                <a:avLst/>
                <a:gdLst>
                  <a:gd name="connsiteX0" fmla="*/ 31432 w 78104"/>
                  <a:gd name="connsiteY0" fmla="*/ 74295 h 74295"/>
                  <a:gd name="connsiteX1" fmla="*/ 13335 w 78104"/>
                  <a:gd name="connsiteY1" fmla="*/ 16193 h 74295"/>
                  <a:gd name="connsiteX2" fmla="*/ 14288 w 78104"/>
                  <a:gd name="connsiteY2" fmla="*/ 40005 h 74295"/>
                  <a:gd name="connsiteX3" fmla="*/ 14288 w 78104"/>
                  <a:gd name="connsiteY3" fmla="*/ 74295 h 74295"/>
                  <a:gd name="connsiteX4" fmla="*/ 0 w 78104"/>
                  <a:gd name="connsiteY4" fmla="*/ 74295 h 74295"/>
                  <a:gd name="connsiteX5" fmla="*/ 0 w 78104"/>
                  <a:gd name="connsiteY5" fmla="*/ 0 h 74295"/>
                  <a:gd name="connsiteX6" fmla="*/ 20955 w 78104"/>
                  <a:gd name="connsiteY6" fmla="*/ 0 h 74295"/>
                  <a:gd name="connsiteX7" fmla="*/ 38100 w 78104"/>
                  <a:gd name="connsiteY7" fmla="*/ 56197 h 74295"/>
                  <a:gd name="connsiteX8" fmla="*/ 57150 w 78104"/>
                  <a:gd name="connsiteY8" fmla="*/ 0 h 74295"/>
                  <a:gd name="connsiteX9" fmla="*/ 78105 w 78104"/>
                  <a:gd name="connsiteY9" fmla="*/ 0 h 74295"/>
                  <a:gd name="connsiteX10" fmla="*/ 78105 w 78104"/>
                  <a:gd name="connsiteY10" fmla="*/ 74295 h 74295"/>
                  <a:gd name="connsiteX11" fmla="*/ 63817 w 78104"/>
                  <a:gd name="connsiteY11" fmla="*/ 74295 h 74295"/>
                  <a:gd name="connsiteX12" fmla="*/ 63817 w 78104"/>
                  <a:gd name="connsiteY12" fmla="*/ 39053 h 74295"/>
                  <a:gd name="connsiteX13" fmla="*/ 63817 w 78104"/>
                  <a:gd name="connsiteY13" fmla="*/ 33338 h 74295"/>
                  <a:gd name="connsiteX14" fmla="*/ 64770 w 78104"/>
                  <a:gd name="connsiteY14" fmla="*/ 16193 h 74295"/>
                  <a:gd name="connsiteX15" fmla="*/ 45720 w 78104"/>
                  <a:gd name="connsiteY15" fmla="*/ 74295 h 74295"/>
                  <a:gd name="connsiteX16" fmla="*/ 31432 w 78104"/>
                  <a:gd name="connsiteY16" fmla="*/ 74295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104" h="74295">
                    <a:moveTo>
                      <a:pt x="31432" y="74295"/>
                    </a:moveTo>
                    <a:lnTo>
                      <a:pt x="13335" y="16193"/>
                    </a:lnTo>
                    <a:cubicBezTo>
                      <a:pt x="14288" y="27623"/>
                      <a:pt x="14288" y="36195"/>
                      <a:pt x="14288" y="40005"/>
                    </a:cubicBezTo>
                    <a:lnTo>
                      <a:pt x="14288" y="74295"/>
                    </a:lnTo>
                    <a:lnTo>
                      <a:pt x="0" y="74295"/>
                    </a:lnTo>
                    <a:lnTo>
                      <a:pt x="0" y="0"/>
                    </a:lnTo>
                    <a:lnTo>
                      <a:pt x="20955" y="0"/>
                    </a:lnTo>
                    <a:lnTo>
                      <a:pt x="38100" y="56197"/>
                    </a:lnTo>
                    <a:lnTo>
                      <a:pt x="57150" y="0"/>
                    </a:lnTo>
                    <a:lnTo>
                      <a:pt x="78105" y="0"/>
                    </a:lnTo>
                    <a:lnTo>
                      <a:pt x="78105" y="74295"/>
                    </a:lnTo>
                    <a:lnTo>
                      <a:pt x="63817" y="74295"/>
                    </a:lnTo>
                    <a:lnTo>
                      <a:pt x="63817" y="39053"/>
                    </a:lnTo>
                    <a:cubicBezTo>
                      <a:pt x="63817" y="37147"/>
                      <a:pt x="63817" y="35243"/>
                      <a:pt x="63817" y="33338"/>
                    </a:cubicBezTo>
                    <a:cubicBezTo>
                      <a:pt x="63817" y="31433"/>
                      <a:pt x="63817" y="25718"/>
                      <a:pt x="64770" y="16193"/>
                    </a:cubicBezTo>
                    <a:lnTo>
                      <a:pt x="45720" y="74295"/>
                    </a:lnTo>
                    <a:lnTo>
                      <a:pt x="31432" y="74295"/>
                    </a:lnTo>
                    <a:close/>
                  </a:path>
                </a:pathLst>
              </a:custGeom>
              <a:solidFill>
                <a:srgbClr val="125DD3"/>
              </a:solidFill>
              <a:ln w="9525" cap="flat">
                <a:noFill/>
                <a:prstDash val="solid"/>
                <a:miter/>
              </a:ln>
            </p:spPr>
            <p:txBody>
              <a:bodyPr rtlCol="0" anchor="ctr"/>
              <a:lstStyle/>
              <a:p>
                <a:endParaRPr lang="en-US"/>
              </a:p>
            </p:txBody>
          </p:sp>
        </p:grpSp>
        <p:grpSp>
          <p:nvGrpSpPr>
            <p:cNvPr id="74" name="Группа 73">
              <a:extLst>
                <a:ext uri="{FF2B5EF4-FFF2-40B4-BE49-F238E27FC236}">
                  <a16:creationId xmlns:a16="http://schemas.microsoft.com/office/drawing/2014/main" id="{F0221A39-EE99-4956-A841-8C5D1D5F0942}"/>
                </a:ext>
              </a:extLst>
            </p:cNvPr>
            <p:cNvGrpSpPr/>
            <p:nvPr/>
          </p:nvGrpSpPr>
          <p:grpSpPr>
            <a:xfrm>
              <a:off x="3739168" y="2896381"/>
              <a:ext cx="381821" cy="381820"/>
              <a:chOff x="6281735" y="3219455"/>
              <a:chExt cx="279082" cy="279082"/>
            </a:xfrm>
          </p:grpSpPr>
          <p:sp>
            <p:nvSpPr>
              <p:cNvPr id="75" name="Рисунок 445">
                <a:extLst>
                  <a:ext uri="{FF2B5EF4-FFF2-40B4-BE49-F238E27FC236}">
                    <a16:creationId xmlns:a16="http://schemas.microsoft.com/office/drawing/2014/main" id="{554E92DB-E72B-42CA-BE3F-629E8AE8048E}"/>
                  </a:ext>
                </a:extLst>
              </p:cNvPr>
              <p:cNvSpPr/>
              <p:nvPr/>
            </p:nvSpPr>
            <p:spPr>
              <a:xfrm>
                <a:off x="6281735" y="3219455"/>
                <a:ext cx="279082" cy="279082"/>
              </a:xfrm>
              <a:custGeom>
                <a:avLst/>
                <a:gdLst>
                  <a:gd name="connsiteX0" fmla="*/ 279083 w 279082"/>
                  <a:gd name="connsiteY0" fmla="*/ 0 h 279082"/>
                  <a:gd name="connsiteX1" fmla="*/ 0 w 279082"/>
                  <a:gd name="connsiteY1" fmla="*/ 0 h 279082"/>
                  <a:gd name="connsiteX2" fmla="*/ 0 w 279082"/>
                  <a:gd name="connsiteY2" fmla="*/ 279083 h 279082"/>
                  <a:gd name="connsiteX3" fmla="*/ 279083 w 279082"/>
                  <a:gd name="connsiteY3" fmla="*/ 279083 h 279082"/>
                  <a:gd name="connsiteX4" fmla="*/ 279083 w 279082"/>
                  <a:gd name="connsiteY4" fmla="*/ 0 h 27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82" h="279082">
                    <a:moveTo>
                      <a:pt x="279083" y="0"/>
                    </a:moveTo>
                    <a:lnTo>
                      <a:pt x="0" y="0"/>
                    </a:lnTo>
                    <a:lnTo>
                      <a:pt x="0" y="279083"/>
                    </a:lnTo>
                    <a:lnTo>
                      <a:pt x="279083" y="279083"/>
                    </a:lnTo>
                    <a:lnTo>
                      <a:pt x="279083" y="0"/>
                    </a:lnTo>
                    <a:close/>
                  </a:path>
                </a:pathLst>
              </a:custGeom>
              <a:noFill/>
              <a:ln w="19050" cap="sq">
                <a:solidFill>
                  <a:srgbClr val="125DD3"/>
                </a:solidFill>
                <a:prstDash val="solid"/>
                <a:miter/>
              </a:ln>
            </p:spPr>
            <p:txBody>
              <a:bodyPr rtlCol="0" anchor="ctr"/>
              <a:lstStyle/>
              <a:p>
                <a:endParaRPr lang="en-US"/>
              </a:p>
            </p:txBody>
          </p:sp>
          <p:sp>
            <p:nvSpPr>
              <p:cNvPr id="76" name="Рисунок 445">
                <a:extLst>
                  <a:ext uri="{FF2B5EF4-FFF2-40B4-BE49-F238E27FC236}">
                    <a16:creationId xmlns:a16="http://schemas.microsoft.com/office/drawing/2014/main" id="{5DE713B0-0A03-487E-9BE9-4A38E21D2A1B}"/>
                  </a:ext>
                </a:extLst>
              </p:cNvPr>
              <p:cNvSpPr/>
              <p:nvPr/>
            </p:nvSpPr>
            <p:spPr>
              <a:xfrm>
                <a:off x="6343649" y="3328987"/>
                <a:ext cx="66675" cy="74294"/>
              </a:xfrm>
              <a:custGeom>
                <a:avLst/>
                <a:gdLst>
                  <a:gd name="connsiteX0" fmla="*/ 50483 w 66675"/>
                  <a:gd name="connsiteY0" fmla="*/ 0 h 74294"/>
                  <a:gd name="connsiteX1" fmla="*/ 66675 w 66675"/>
                  <a:gd name="connsiteY1" fmla="*/ 0 h 74294"/>
                  <a:gd name="connsiteX2" fmla="*/ 41910 w 66675"/>
                  <a:gd name="connsiteY2" fmla="*/ 74295 h 74294"/>
                  <a:gd name="connsiteX3" fmla="*/ 24765 w 66675"/>
                  <a:gd name="connsiteY3" fmla="*/ 74295 h 74294"/>
                  <a:gd name="connsiteX4" fmla="*/ 0 w 66675"/>
                  <a:gd name="connsiteY4" fmla="*/ 0 h 74294"/>
                  <a:gd name="connsiteX5" fmla="*/ 16192 w 66675"/>
                  <a:gd name="connsiteY5" fmla="*/ 0 h 74294"/>
                  <a:gd name="connsiteX6" fmla="*/ 30480 w 66675"/>
                  <a:gd name="connsiteY6" fmla="*/ 43815 h 74294"/>
                  <a:gd name="connsiteX7" fmla="*/ 33338 w 66675"/>
                  <a:gd name="connsiteY7" fmla="*/ 53340 h 74294"/>
                  <a:gd name="connsiteX8" fmla="*/ 35242 w 66675"/>
                  <a:gd name="connsiteY8" fmla="*/ 60960 h 74294"/>
                  <a:gd name="connsiteX9" fmla="*/ 39052 w 66675"/>
                  <a:gd name="connsiteY9" fmla="*/ 44768 h 74294"/>
                  <a:gd name="connsiteX10" fmla="*/ 50483 w 66675"/>
                  <a:gd name="connsiteY10" fmla="*/ 0 h 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74294">
                    <a:moveTo>
                      <a:pt x="50483" y="0"/>
                    </a:moveTo>
                    <a:lnTo>
                      <a:pt x="66675" y="0"/>
                    </a:lnTo>
                    <a:lnTo>
                      <a:pt x="41910" y="74295"/>
                    </a:lnTo>
                    <a:lnTo>
                      <a:pt x="24765" y="74295"/>
                    </a:lnTo>
                    <a:lnTo>
                      <a:pt x="0" y="0"/>
                    </a:lnTo>
                    <a:lnTo>
                      <a:pt x="16192" y="0"/>
                    </a:lnTo>
                    <a:lnTo>
                      <a:pt x="30480" y="43815"/>
                    </a:lnTo>
                    <a:cubicBezTo>
                      <a:pt x="31433" y="46672"/>
                      <a:pt x="32385" y="49530"/>
                      <a:pt x="33338" y="53340"/>
                    </a:cubicBezTo>
                    <a:cubicBezTo>
                      <a:pt x="34290" y="57150"/>
                      <a:pt x="34290" y="59055"/>
                      <a:pt x="35242" y="60960"/>
                    </a:cubicBezTo>
                    <a:cubicBezTo>
                      <a:pt x="35242" y="58103"/>
                      <a:pt x="37148" y="52388"/>
                      <a:pt x="39052" y="44768"/>
                    </a:cubicBezTo>
                    <a:lnTo>
                      <a:pt x="50483" y="0"/>
                    </a:lnTo>
                    <a:close/>
                  </a:path>
                </a:pathLst>
              </a:custGeom>
              <a:solidFill>
                <a:srgbClr val="125DD3"/>
              </a:solidFill>
              <a:ln w="9525" cap="flat">
                <a:noFill/>
                <a:prstDash val="solid"/>
                <a:miter/>
              </a:ln>
            </p:spPr>
            <p:txBody>
              <a:bodyPr rtlCol="0" anchor="ctr"/>
              <a:lstStyle/>
              <a:p>
                <a:endParaRPr lang="en-US"/>
              </a:p>
            </p:txBody>
          </p:sp>
          <p:sp>
            <p:nvSpPr>
              <p:cNvPr id="77" name="Рисунок 445">
                <a:extLst>
                  <a:ext uri="{FF2B5EF4-FFF2-40B4-BE49-F238E27FC236}">
                    <a16:creationId xmlns:a16="http://schemas.microsoft.com/office/drawing/2014/main" id="{D22A2ACF-44CF-4396-8FD5-23A9F1E48D8B}"/>
                  </a:ext>
                </a:extLst>
              </p:cNvPr>
              <p:cNvSpPr/>
              <p:nvPr/>
            </p:nvSpPr>
            <p:spPr>
              <a:xfrm>
                <a:off x="6418897" y="3328034"/>
                <a:ext cx="78104" cy="74295"/>
              </a:xfrm>
              <a:custGeom>
                <a:avLst/>
                <a:gdLst>
                  <a:gd name="connsiteX0" fmla="*/ 31432 w 78104"/>
                  <a:gd name="connsiteY0" fmla="*/ 74295 h 74295"/>
                  <a:gd name="connsiteX1" fmla="*/ 13335 w 78104"/>
                  <a:gd name="connsiteY1" fmla="*/ 16193 h 74295"/>
                  <a:gd name="connsiteX2" fmla="*/ 14288 w 78104"/>
                  <a:gd name="connsiteY2" fmla="*/ 40005 h 74295"/>
                  <a:gd name="connsiteX3" fmla="*/ 14288 w 78104"/>
                  <a:gd name="connsiteY3" fmla="*/ 74295 h 74295"/>
                  <a:gd name="connsiteX4" fmla="*/ 0 w 78104"/>
                  <a:gd name="connsiteY4" fmla="*/ 74295 h 74295"/>
                  <a:gd name="connsiteX5" fmla="*/ 0 w 78104"/>
                  <a:gd name="connsiteY5" fmla="*/ 0 h 74295"/>
                  <a:gd name="connsiteX6" fmla="*/ 20955 w 78104"/>
                  <a:gd name="connsiteY6" fmla="*/ 0 h 74295"/>
                  <a:gd name="connsiteX7" fmla="*/ 38100 w 78104"/>
                  <a:gd name="connsiteY7" fmla="*/ 56197 h 74295"/>
                  <a:gd name="connsiteX8" fmla="*/ 57150 w 78104"/>
                  <a:gd name="connsiteY8" fmla="*/ 0 h 74295"/>
                  <a:gd name="connsiteX9" fmla="*/ 78105 w 78104"/>
                  <a:gd name="connsiteY9" fmla="*/ 0 h 74295"/>
                  <a:gd name="connsiteX10" fmla="*/ 78105 w 78104"/>
                  <a:gd name="connsiteY10" fmla="*/ 74295 h 74295"/>
                  <a:gd name="connsiteX11" fmla="*/ 63817 w 78104"/>
                  <a:gd name="connsiteY11" fmla="*/ 74295 h 74295"/>
                  <a:gd name="connsiteX12" fmla="*/ 63817 w 78104"/>
                  <a:gd name="connsiteY12" fmla="*/ 39053 h 74295"/>
                  <a:gd name="connsiteX13" fmla="*/ 63817 w 78104"/>
                  <a:gd name="connsiteY13" fmla="*/ 33338 h 74295"/>
                  <a:gd name="connsiteX14" fmla="*/ 64770 w 78104"/>
                  <a:gd name="connsiteY14" fmla="*/ 16193 h 74295"/>
                  <a:gd name="connsiteX15" fmla="*/ 45720 w 78104"/>
                  <a:gd name="connsiteY15" fmla="*/ 74295 h 74295"/>
                  <a:gd name="connsiteX16" fmla="*/ 31432 w 78104"/>
                  <a:gd name="connsiteY16" fmla="*/ 74295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104" h="74295">
                    <a:moveTo>
                      <a:pt x="31432" y="74295"/>
                    </a:moveTo>
                    <a:lnTo>
                      <a:pt x="13335" y="16193"/>
                    </a:lnTo>
                    <a:cubicBezTo>
                      <a:pt x="14288" y="27623"/>
                      <a:pt x="14288" y="36195"/>
                      <a:pt x="14288" y="40005"/>
                    </a:cubicBezTo>
                    <a:lnTo>
                      <a:pt x="14288" y="74295"/>
                    </a:lnTo>
                    <a:lnTo>
                      <a:pt x="0" y="74295"/>
                    </a:lnTo>
                    <a:lnTo>
                      <a:pt x="0" y="0"/>
                    </a:lnTo>
                    <a:lnTo>
                      <a:pt x="20955" y="0"/>
                    </a:lnTo>
                    <a:lnTo>
                      <a:pt x="38100" y="56197"/>
                    </a:lnTo>
                    <a:lnTo>
                      <a:pt x="57150" y="0"/>
                    </a:lnTo>
                    <a:lnTo>
                      <a:pt x="78105" y="0"/>
                    </a:lnTo>
                    <a:lnTo>
                      <a:pt x="78105" y="74295"/>
                    </a:lnTo>
                    <a:lnTo>
                      <a:pt x="63817" y="74295"/>
                    </a:lnTo>
                    <a:lnTo>
                      <a:pt x="63817" y="39053"/>
                    </a:lnTo>
                    <a:cubicBezTo>
                      <a:pt x="63817" y="37147"/>
                      <a:pt x="63817" y="35243"/>
                      <a:pt x="63817" y="33338"/>
                    </a:cubicBezTo>
                    <a:cubicBezTo>
                      <a:pt x="63817" y="31433"/>
                      <a:pt x="63817" y="25718"/>
                      <a:pt x="64770" y="16193"/>
                    </a:cubicBezTo>
                    <a:lnTo>
                      <a:pt x="45720" y="74295"/>
                    </a:lnTo>
                    <a:lnTo>
                      <a:pt x="31432" y="74295"/>
                    </a:lnTo>
                    <a:close/>
                  </a:path>
                </a:pathLst>
              </a:custGeom>
              <a:solidFill>
                <a:srgbClr val="125DD3"/>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57151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885 2.96296E-6 L 0.06615 2.96296E-6 " pathEditMode="relative" rAng="0" ptsTypes="AA">
                                      <p:cBhvr>
                                        <p:cTn id="6" dur="2000" fill="hold"/>
                                        <p:tgtEl>
                                          <p:spTgt spid="70"/>
                                        </p:tgtEl>
                                        <p:attrNameLst>
                                          <p:attrName>ppt_x</p:attrName>
                                          <p:attrName>ppt_y</p:attrName>
                                        </p:attrNameLst>
                                      </p:cBhvr>
                                      <p:rCtr x="3750" y="0"/>
                                    </p:animMotion>
                                  </p:childTnLst>
                                </p:cTn>
                              </p:par>
                              <p:par>
                                <p:cTn id="7" presetID="42" presetClass="path" presetSubtype="0" accel="50000" decel="50000" fill="hold" nodeType="withEffect">
                                  <p:stCondLst>
                                    <p:cond delay="200"/>
                                  </p:stCondLst>
                                  <p:childTnLst>
                                    <p:animMotion origin="layout" path="M 3.33333E-6 0 L 0.1707 -0.00023 " pathEditMode="relative" rAng="0" ptsTypes="AA">
                                      <p:cBhvr>
                                        <p:cTn id="8" dur="2000" fill="hold"/>
                                        <p:tgtEl>
                                          <p:spTgt spid="449"/>
                                        </p:tgtEl>
                                        <p:attrNameLst>
                                          <p:attrName>ppt_x</p:attrName>
                                          <p:attrName>ppt_y</p:attrName>
                                        </p:attrNameLst>
                                      </p:cBhvr>
                                      <p:rCtr x="8529" y="-23"/>
                                    </p:animMotion>
                                  </p:childTnLst>
                                </p:cTn>
                              </p:par>
                              <p:par>
                                <p:cTn id="9" presetID="42" presetClass="path" presetSubtype="0" accel="50000" decel="50000" fill="hold" nodeType="withEffect">
                                  <p:stCondLst>
                                    <p:cond delay="600"/>
                                  </p:stCondLst>
                                  <p:childTnLst>
                                    <p:animMotion origin="layout" path="M 3.54167E-6 -2.22222E-6 L 0.2888 -0.00625 " pathEditMode="relative" rAng="0" ptsTypes="AA">
                                      <p:cBhvr>
                                        <p:cTn id="10" dur="2000" fill="hold"/>
                                        <p:tgtEl>
                                          <p:spTgt spid="20"/>
                                        </p:tgtEl>
                                        <p:attrNameLst>
                                          <p:attrName>ppt_x</p:attrName>
                                          <p:attrName>ppt_y</p:attrName>
                                        </p:attrNameLst>
                                      </p:cBhvr>
                                      <p:rCtr x="14440" y="-324"/>
                                    </p:animMotion>
                                  </p:childTnLst>
                                </p:cTn>
                              </p:par>
                              <p:par>
                                <p:cTn id="11" presetID="42" presetClass="path" presetSubtype="0" accel="50000" decel="50000" fill="hold" nodeType="withEffect">
                                  <p:stCondLst>
                                    <p:cond delay="600"/>
                                  </p:stCondLst>
                                  <p:childTnLst>
                                    <p:animMotion origin="layout" path="M -8.33333E-7 2.96296E-6 L 0.06784 0.00069 " pathEditMode="relative" rAng="0" ptsTypes="AA">
                                      <p:cBhvr>
                                        <p:cTn id="12" dur="2100" fill="hold"/>
                                        <p:tgtEl>
                                          <p:spTgt spid="2"/>
                                        </p:tgtEl>
                                        <p:attrNameLst>
                                          <p:attrName>ppt_x</p:attrName>
                                          <p:attrName>ppt_y</p:attrName>
                                        </p:attrNameLst>
                                      </p:cBhvr>
                                      <p:rCtr x="3385"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STARWIND">
      <a:dk1>
        <a:sysClr val="windowText" lastClr="000000"/>
      </a:dk1>
      <a:lt1>
        <a:sysClr val="window" lastClr="FFFFFF"/>
      </a:lt1>
      <a:dk2>
        <a:srgbClr val="125DD3"/>
      </a:dk2>
      <a:lt2>
        <a:srgbClr val="E5E5E5"/>
      </a:lt2>
      <a:accent1>
        <a:srgbClr val="66FF99"/>
      </a:accent1>
      <a:accent2>
        <a:srgbClr val="001F87"/>
      </a:accent2>
      <a:accent3>
        <a:srgbClr val="A5A5A5"/>
      </a:accent3>
      <a:accent4>
        <a:srgbClr val="2470EC"/>
      </a:accent4>
      <a:accent5>
        <a:srgbClr val="002BB4"/>
      </a:accent5>
      <a:accent6>
        <a:srgbClr val="ABFFC7"/>
      </a:accent6>
      <a:hlink>
        <a:srgbClr val="00AFEF"/>
      </a:hlink>
      <a:folHlink>
        <a:srgbClr val="008BBC"/>
      </a:folHlink>
    </a:clrScheme>
    <a:fontScheme name="STARWIND">
      <a:majorFont>
        <a:latin typeface="Raleway black"/>
        <a:ea typeface=""/>
        <a:cs typeface=""/>
      </a:majorFont>
      <a:minorFont>
        <a:latin typeface="Raleway light"/>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wind_presentation_template.potm" id="{BDD56C2D-B189-4ACA-8506-8E22224468F8}" vid="{5FDCCF35-9E0F-42F6-85C3-D564038E83A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147efa83-246e-44c2-ba77-05b080be90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D150A733FE1F4DAE32821FEF946BC7" ma:contentTypeVersion="15" ma:contentTypeDescription="Create a new document." ma:contentTypeScope="" ma:versionID="a22445d397f74525cb1fdefb01c32530">
  <xsd:schema xmlns:xsd="http://www.w3.org/2001/XMLSchema" xmlns:xs="http://www.w3.org/2001/XMLSchema" xmlns:p="http://schemas.microsoft.com/office/2006/metadata/properties" xmlns:ns2="63bc7f38-68e4-49b1-b6bf-fdb83909d091" xmlns:ns3="44e14532-a849-432a-a37e-083b1735e337" xmlns:ns4="147efa83-246e-44c2-ba77-05b080be90dd" targetNamespace="http://schemas.microsoft.com/office/2006/metadata/properties" ma:root="true" ma:fieldsID="f598a3ae663c02e0a37d30c95d4837ea" ns2:_="" ns3:_="" ns4:_="">
    <xsd:import namespace="63bc7f38-68e4-49b1-b6bf-fdb83909d091"/>
    <xsd:import namespace="44e14532-a849-432a-a37e-083b1735e337"/>
    <xsd:import namespace="147efa83-246e-44c2-ba77-05b080be90dd"/>
    <xsd:element name="properties">
      <xsd:complexType>
        <xsd:sequence>
          <xsd:element name="documentManagement">
            <xsd:complexType>
              <xsd:all>
                <xsd:element ref="ns2:SharedWithUsers" minOccurs="0"/>
                <xsd:element ref="ns2: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_Flow_SignoffStatus"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bc7f38-68e4-49b1-b6bf-fdb83909d09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e14532-a849-432a-a37e-083b1735e337" elementFormDefault="qualified">
    <xsd:import namespace="http://schemas.microsoft.com/office/2006/documentManagement/types"/>
    <xsd:import namespace="http://schemas.microsoft.com/office/infopath/2007/PartnerControls"/>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47efa83-246e-44c2-ba77-05b080be90dd"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Flow_SignoffStatus" ma:index="19" nillable="true" ma:displayName="Sign-off status" ma:internalName="Sign_x002d_off_x0020_status">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DateTaken" ma:index="2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3A21D9-230B-474B-91CA-CBB788F9CE58}">
  <ds:schemaRefs>
    <ds:schemaRef ds:uri="http://schemas.microsoft.com/sharepoint/v3/contenttype/forms"/>
  </ds:schemaRefs>
</ds:datastoreItem>
</file>

<file path=customXml/itemProps2.xml><?xml version="1.0" encoding="utf-8"?>
<ds:datastoreItem xmlns:ds="http://schemas.openxmlformats.org/officeDocument/2006/customXml" ds:itemID="{19F21580-80F8-482E-B8AB-2620EB447D0C}">
  <ds:schemaRefs>
    <ds:schemaRef ds:uri="44e14532-a849-432a-a37e-083b1735e337"/>
    <ds:schemaRef ds:uri="http://purl.org/dc/terms/"/>
    <ds:schemaRef ds:uri="http://purl.org/dc/elements/1.1/"/>
    <ds:schemaRef ds:uri="http://schemas.microsoft.com/office/2006/metadata/properties"/>
    <ds:schemaRef ds:uri="http://purl.org/dc/dcmitype/"/>
    <ds:schemaRef ds:uri="63bc7f38-68e4-49b1-b6bf-fdb83909d091"/>
    <ds:schemaRef ds:uri="http://schemas.microsoft.com/office/2006/documentManagement/types"/>
    <ds:schemaRef ds:uri="http://schemas.openxmlformats.org/package/2006/metadata/core-properties"/>
    <ds:schemaRef ds:uri="http://schemas.microsoft.com/office/infopath/2007/PartnerControls"/>
    <ds:schemaRef ds:uri="147efa83-246e-44c2-ba77-05b080be90dd"/>
    <ds:schemaRef ds:uri="http://www.w3.org/XML/1998/namespace"/>
  </ds:schemaRefs>
</ds:datastoreItem>
</file>

<file path=customXml/itemProps3.xml><?xml version="1.0" encoding="utf-8"?>
<ds:datastoreItem xmlns:ds="http://schemas.openxmlformats.org/officeDocument/2006/customXml" ds:itemID="{23E7C76A-6C59-48BC-B2E4-270F895C1A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bc7f38-68e4-49b1-b6bf-fdb83909d091"/>
    <ds:schemaRef ds:uri="44e14532-a849-432a-a37e-083b1735e337"/>
    <ds:schemaRef ds:uri="147efa83-246e-44c2-ba77-05b080be90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2808</Words>
  <Application>Microsoft Office PowerPoint</Application>
  <PresentationFormat>Breitbild</PresentationFormat>
  <Paragraphs>266</Paragraphs>
  <Slides>19</Slides>
  <Notes>8</Notes>
  <HiddenSlides>1</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19</vt:i4>
      </vt:variant>
    </vt:vector>
  </HeadingPairs>
  <TitlesOfParts>
    <vt:vector size="28" baseType="lpstr">
      <vt:lpstr>Raleway light</vt:lpstr>
      <vt:lpstr>Calibri</vt:lpstr>
      <vt:lpstr>Raleway light</vt:lpstr>
      <vt:lpstr>Raleway Bold</vt:lpstr>
      <vt:lpstr>Raleway black</vt:lpstr>
      <vt:lpstr>Montserrat</vt:lpstr>
      <vt:lpstr>Arial</vt:lpstr>
      <vt:lpstr>Wingdings</vt:lpstr>
      <vt:lpstr>Тема Office</vt:lpstr>
      <vt:lpstr>Holistic backup solution with industry-defining backup and recovery speed</vt:lpstr>
      <vt:lpstr>Agenda</vt:lpstr>
      <vt:lpstr>StarWind Intro</vt:lpstr>
      <vt:lpstr>Challenges of typical Backup Infrastructure</vt:lpstr>
      <vt:lpstr>Business challenges with backup</vt:lpstr>
      <vt:lpstr>StarWind Backup Infrastructure</vt:lpstr>
      <vt:lpstr>Our approach</vt:lpstr>
      <vt:lpstr>StarWind Backup Appliance</vt:lpstr>
      <vt:lpstr>PowerPoint-Präsentation</vt:lpstr>
      <vt:lpstr>Key benefits</vt:lpstr>
      <vt:lpstr>Key features</vt:lpstr>
      <vt:lpstr>Complete solution</vt:lpstr>
      <vt:lpstr>Use cases</vt:lpstr>
      <vt:lpstr>StarWind HCA enables  a complete infrastructure</vt:lpstr>
      <vt:lpstr>How to forget what it's like to have trouble with your infrastructure</vt:lpstr>
      <vt:lpstr>StarWind ProActive Support</vt:lpstr>
      <vt:lpstr>What Changes with ProActive Support?</vt:lpstr>
      <vt:lpstr>Our Customers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Starwind</dc:title>
  <dc:creator>Raccoon</dc:creator>
  <cp:lastModifiedBy>Ralph Breidohr</cp:lastModifiedBy>
  <cp:revision>50</cp:revision>
  <dcterms:created xsi:type="dcterms:W3CDTF">2021-04-19T12:56:34Z</dcterms:created>
  <dcterms:modified xsi:type="dcterms:W3CDTF">2021-10-26T13:43:10Z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0x010100C3D150A733FE1F4DAE32821FEF946BC7</vt:lpwstr>
  </property>
</Properties>
</file>